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masis MT Pro" panose="02040504050005020304" pitchFamily="18" charset="0"/>
      <p:regular r:id="rId34"/>
    </p:embeddedFont>
    <p:embeddedFont>
      <p:font typeface="Inter Italics" panose="020B0604020202020204" charset="0"/>
      <p:regular r:id="rId35"/>
    </p:embeddedFont>
    <p:embeddedFont>
      <p:font typeface="Open Sans Extra Bold" panose="020B0604020202020204" charset="0"/>
      <p:regular r:id="rId36"/>
    </p:embeddedFont>
    <p:embeddedFont>
      <p:font typeface="Poppins ExtraBold" panose="00000900000000000000" pitchFamily="2" charset="0"/>
      <p:regular r:id="rId37"/>
      <p:bold r:id="rId38"/>
    </p:embeddedFont>
    <p:embeddedFont>
      <p:font typeface="Poppins ExtraBold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D9F6"/>
        </a:solidFill>
        <a:effectLst/>
      </p:bgPr>
    </p:bg>
    <p:spTree>
      <p:nvGrpSpPr>
        <p:cNvPr id="1" name=""/>
        <p:cNvGrpSpPr/>
        <p:nvPr/>
      </p:nvGrpSpPr>
      <p:grpSpPr>
        <a:xfrm>
          <a:off x="0" y="0"/>
          <a:ext cx="0" cy="0"/>
          <a:chOff x="0" y="0"/>
          <a:chExt cx="0" cy="0"/>
        </a:xfrm>
      </p:grpSpPr>
      <p:grpSp>
        <p:nvGrpSpPr>
          <p:cNvPr id="2" name="Group 2"/>
          <p:cNvGrpSpPr/>
          <p:nvPr/>
        </p:nvGrpSpPr>
        <p:grpSpPr>
          <a:xfrm>
            <a:off x="-391463" y="-295468"/>
            <a:ext cx="19050791" cy="6227811"/>
            <a:chOff x="0" y="0"/>
            <a:chExt cx="5017492" cy="1640246"/>
          </a:xfrm>
        </p:grpSpPr>
        <p:sp>
          <p:nvSpPr>
            <p:cNvPr id="3" name="Freeform 3"/>
            <p:cNvSpPr/>
            <p:nvPr/>
          </p:nvSpPr>
          <p:spPr>
            <a:xfrm>
              <a:off x="0" y="0"/>
              <a:ext cx="5017492" cy="1640246"/>
            </a:xfrm>
            <a:custGeom>
              <a:avLst/>
              <a:gdLst/>
              <a:ahLst/>
              <a:cxnLst/>
              <a:rect l="l" t="t" r="r" b="b"/>
              <a:pathLst>
                <a:path w="5017492" h="1640246">
                  <a:moveTo>
                    <a:pt x="0" y="0"/>
                  </a:moveTo>
                  <a:lnTo>
                    <a:pt x="5017492" y="0"/>
                  </a:lnTo>
                  <a:lnTo>
                    <a:pt x="5017492" y="1640246"/>
                  </a:lnTo>
                  <a:lnTo>
                    <a:pt x="0" y="1640246"/>
                  </a:lnTo>
                  <a:close/>
                </a:path>
              </a:pathLst>
            </a:custGeom>
            <a:solidFill>
              <a:srgbClr val="FFFFFF"/>
            </a:solidFill>
          </p:spPr>
          <p:txBody>
            <a:bodyPr/>
            <a:lstStyle/>
            <a:p>
              <a:endParaRPr lang="ar-SA"/>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4763" y="776783"/>
            <a:ext cx="17038340" cy="4366717"/>
            <a:chOff x="0" y="0"/>
            <a:chExt cx="8114748" cy="2079710"/>
          </a:xfrm>
        </p:grpSpPr>
        <p:sp>
          <p:nvSpPr>
            <p:cNvPr id="6" name="Freeform 6"/>
            <p:cNvSpPr/>
            <p:nvPr/>
          </p:nvSpPr>
          <p:spPr>
            <a:xfrm>
              <a:off x="0" y="0"/>
              <a:ext cx="8114748" cy="2079710"/>
            </a:xfrm>
            <a:custGeom>
              <a:avLst/>
              <a:gdLst/>
              <a:ahLst/>
              <a:cxnLst/>
              <a:rect l="l" t="t" r="r" b="b"/>
              <a:pathLst>
                <a:path w="8114748" h="2079710">
                  <a:moveTo>
                    <a:pt x="0" y="0"/>
                  </a:moveTo>
                  <a:lnTo>
                    <a:pt x="0" y="2079710"/>
                  </a:lnTo>
                  <a:lnTo>
                    <a:pt x="8114748" y="2079710"/>
                  </a:lnTo>
                  <a:lnTo>
                    <a:pt x="8114748" y="0"/>
                  </a:lnTo>
                  <a:lnTo>
                    <a:pt x="0" y="0"/>
                  </a:lnTo>
                  <a:close/>
                  <a:moveTo>
                    <a:pt x="8053788" y="2018750"/>
                  </a:moveTo>
                  <a:lnTo>
                    <a:pt x="59690" y="2018750"/>
                  </a:lnTo>
                  <a:lnTo>
                    <a:pt x="59690" y="59690"/>
                  </a:lnTo>
                  <a:lnTo>
                    <a:pt x="8053788" y="59690"/>
                  </a:lnTo>
                  <a:lnTo>
                    <a:pt x="8053788" y="2018750"/>
                  </a:lnTo>
                  <a:close/>
                </a:path>
              </a:pathLst>
            </a:custGeom>
            <a:solidFill>
              <a:srgbClr val="A0D9F6"/>
            </a:solidFill>
          </p:spPr>
          <p:txBody>
            <a:bodyPr/>
            <a:lstStyle/>
            <a:p>
              <a:endParaRPr lang="ar-SA"/>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6844" y="5365315"/>
            <a:ext cx="7807089" cy="4459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28406" y="1165852"/>
            <a:ext cx="3930894" cy="3588579"/>
          </a:xfrm>
          <a:prstGeom prst="rect">
            <a:avLst/>
          </a:prstGeom>
        </p:spPr>
      </p:pic>
      <p:sp>
        <p:nvSpPr>
          <p:cNvPr id="9" name="TextBox 9"/>
          <p:cNvSpPr txBox="1"/>
          <p:nvPr/>
        </p:nvSpPr>
        <p:spPr>
          <a:xfrm>
            <a:off x="785697" y="738683"/>
            <a:ext cx="9665184" cy="4450978"/>
          </a:xfrm>
          <a:prstGeom prst="rect">
            <a:avLst/>
          </a:prstGeom>
        </p:spPr>
        <p:txBody>
          <a:bodyPr lIns="0" tIns="0" rIns="0" bIns="0" rtlCol="0" anchor="t">
            <a:spAutoFit/>
          </a:bodyPr>
          <a:lstStyle/>
          <a:p>
            <a:pPr>
              <a:lnSpc>
                <a:spcPts val="11448"/>
              </a:lnSpc>
            </a:pPr>
            <a:r>
              <a:rPr lang="en-US" sz="10042">
                <a:solidFill>
                  <a:srgbClr val="000000"/>
                </a:solidFill>
                <a:latin typeface="Poppins ExtraBold"/>
              </a:rPr>
              <a:t>Organ Donation Online System</a:t>
            </a:r>
          </a:p>
        </p:txBody>
      </p:sp>
      <p:sp>
        <p:nvSpPr>
          <p:cNvPr id="10" name="TextBox 10"/>
          <p:cNvSpPr txBox="1"/>
          <p:nvPr/>
        </p:nvSpPr>
        <p:spPr>
          <a:xfrm>
            <a:off x="12573000" y="5278114"/>
            <a:ext cx="3951387" cy="1742440"/>
          </a:xfrm>
          <a:prstGeom prst="rect">
            <a:avLst/>
          </a:prstGeom>
        </p:spPr>
        <p:txBody>
          <a:bodyPr lIns="0" tIns="0" rIns="0" bIns="0" rtlCol="0" anchor="t">
            <a:spAutoFit/>
          </a:bodyPr>
          <a:lstStyle/>
          <a:p>
            <a:pPr algn="ctr">
              <a:lnSpc>
                <a:spcPts val="6860"/>
              </a:lnSpc>
            </a:pPr>
            <a:r>
              <a:rPr lang="en-US" sz="4800" dirty="0">
                <a:solidFill>
                  <a:srgbClr val="000000"/>
                </a:solidFill>
                <a:latin typeface="Poppins ExtraBold"/>
              </a:rPr>
              <a:t>Section :A2B</a:t>
            </a:r>
          </a:p>
          <a:p>
            <a:pPr algn="ctr">
              <a:lnSpc>
                <a:spcPts val="6860"/>
              </a:lnSpc>
            </a:pPr>
            <a:r>
              <a:rPr lang="en-US" sz="4800" dirty="0">
                <a:solidFill>
                  <a:srgbClr val="000000"/>
                </a:solidFill>
                <a:latin typeface="Poppins ExtraBold"/>
              </a:rPr>
              <a:t>Group:9</a:t>
            </a:r>
          </a:p>
        </p:txBody>
      </p:sp>
      <p:sp>
        <p:nvSpPr>
          <p:cNvPr id="11" name="TextBox 11"/>
          <p:cNvSpPr txBox="1"/>
          <p:nvPr/>
        </p:nvSpPr>
        <p:spPr>
          <a:xfrm>
            <a:off x="11582400" y="7191180"/>
            <a:ext cx="6324600" cy="2465611"/>
          </a:xfrm>
          <a:prstGeom prst="rect">
            <a:avLst/>
          </a:prstGeom>
        </p:spPr>
        <p:txBody>
          <a:bodyPr wrap="square" lIns="0" tIns="0" rIns="0" bIns="0" rtlCol="0" anchor="t">
            <a:spAutoFit/>
          </a:bodyPr>
          <a:lstStyle/>
          <a:p>
            <a:pPr algn="ctr">
              <a:lnSpc>
                <a:spcPts val="4866"/>
              </a:lnSpc>
            </a:pP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Razan Arif Alamri,  </a:t>
            </a:r>
          </a:p>
          <a:p>
            <a:pPr algn="ctr">
              <a:lnSpc>
                <a:spcPts val="4866"/>
              </a:lnSpc>
            </a:pP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Raghad </a:t>
            </a:r>
            <a:r>
              <a:rPr lang="en-US" sz="3041" dirty="0" err="1">
                <a:solidFill>
                  <a:srgbClr val="000000"/>
                </a:solidFill>
                <a:latin typeface="Amasis MT Pro" panose="020B0604020202020204" pitchFamily="18" charset="0"/>
                <a:ea typeface="Open Sans Extra Bold" panose="020B0604020202020204" charset="0"/>
                <a:cs typeface="Open Sans Extra Bold" panose="020B0604020202020204" charset="0"/>
              </a:rPr>
              <a:t>Nahari</a:t>
            </a: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  </a:t>
            </a:r>
          </a:p>
          <a:p>
            <a:pPr algn="ctr">
              <a:lnSpc>
                <a:spcPts val="4866"/>
              </a:lnSpc>
            </a:pPr>
            <a:r>
              <a:rPr lang="en-US" sz="3041" dirty="0" err="1">
                <a:solidFill>
                  <a:srgbClr val="000000"/>
                </a:solidFill>
                <a:latin typeface="Amasis MT Pro" panose="020B0604020202020204" pitchFamily="18" charset="0"/>
                <a:ea typeface="Open Sans Extra Bold" panose="020B0604020202020204" charset="0"/>
                <a:cs typeface="Open Sans Extra Bold" panose="020B0604020202020204" charset="0"/>
              </a:rPr>
              <a:t>Shatha</a:t>
            </a: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 </a:t>
            </a:r>
            <a:r>
              <a:rPr lang="en-US" sz="3041" dirty="0" err="1">
                <a:solidFill>
                  <a:srgbClr val="000000"/>
                </a:solidFill>
                <a:latin typeface="Amasis MT Pro" panose="020B0604020202020204" pitchFamily="18" charset="0"/>
                <a:ea typeface="Open Sans Extra Bold" panose="020B0604020202020204" charset="0"/>
                <a:cs typeface="Open Sans Extra Bold" panose="020B0604020202020204" charset="0"/>
              </a:rPr>
              <a:t>Binmahfouz</a:t>
            </a: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  </a:t>
            </a:r>
          </a:p>
          <a:p>
            <a:pPr algn="ctr">
              <a:lnSpc>
                <a:spcPts val="4866"/>
              </a:lnSpc>
            </a:pPr>
            <a:r>
              <a:rPr lang="en-US" sz="3041" dirty="0" err="1">
                <a:solidFill>
                  <a:srgbClr val="000000"/>
                </a:solidFill>
                <a:latin typeface="Amasis MT Pro" panose="020B0604020202020204" pitchFamily="18" charset="0"/>
                <a:ea typeface="Open Sans Extra Bold" panose="020B0604020202020204" charset="0"/>
                <a:cs typeface="Open Sans Extra Bold" panose="020B0604020202020204" charset="0"/>
              </a:rPr>
              <a:t>Ebtihaj</a:t>
            </a: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 </a:t>
            </a:r>
            <a:r>
              <a:rPr lang="en-US" sz="3041" dirty="0" err="1">
                <a:solidFill>
                  <a:srgbClr val="000000"/>
                </a:solidFill>
                <a:latin typeface="Amasis MT Pro" panose="020B0604020202020204" pitchFamily="18" charset="0"/>
                <a:ea typeface="Open Sans Extra Bold" panose="020B0604020202020204" charset="0"/>
                <a:cs typeface="Open Sans Extra Bold" panose="020B0604020202020204" charset="0"/>
              </a:rPr>
              <a:t>Alnaqeb</a:t>
            </a:r>
            <a:r>
              <a:rPr lang="en-US" sz="3041" dirty="0">
                <a:solidFill>
                  <a:srgbClr val="000000"/>
                </a:solidFill>
                <a:latin typeface="Amasis MT Pro" panose="020B0604020202020204" pitchFamily="18" charset="0"/>
                <a:ea typeface="Open Sans Extra Bold" panose="020B0604020202020204" charset="0"/>
                <a:cs typeface="Open Sans Extra Bold" panose="020B060402020202020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37853" y="560704"/>
            <a:ext cx="13789075"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Organizational Chart (HR Management):  </a:t>
            </a:r>
          </a:p>
        </p:txBody>
      </p:sp>
      <p:pic>
        <p:nvPicPr>
          <p:cNvPr id="3" name="Picture 3"/>
          <p:cNvPicPr>
            <a:picLocks noChangeAspect="1"/>
          </p:cNvPicPr>
          <p:nvPr/>
        </p:nvPicPr>
        <p:blipFill>
          <a:blip r:embed="rId2"/>
          <a:srcRect/>
          <a:stretch>
            <a:fillRect/>
          </a:stretch>
        </p:blipFill>
        <p:spPr>
          <a:xfrm>
            <a:off x="1657103" y="2431904"/>
            <a:ext cx="14973794" cy="63482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1885" y="2293979"/>
            <a:ext cx="13084230" cy="6828333"/>
          </a:xfrm>
          <a:prstGeom prst="rect">
            <a:avLst/>
          </a:prstGeom>
        </p:spPr>
      </p:pic>
      <p:sp>
        <p:nvSpPr>
          <p:cNvPr id="3" name="TextBox 3"/>
          <p:cNvSpPr txBox="1"/>
          <p:nvPr/>
        </p:nvSpPr>
        <p:spPr>
          <a:xfrm>
            <a:off x="1224927" y="560704"/>
            <a:ext cx="15338673"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Organizational Histogram (HR Management)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sp>
        <p:nvSpPr>
          <p:cNvPr id="2" name="TextBox 2"/>
          <p:cNvSpPr txBox="1"/>
          <p:nvPr/>
        </p:nvSpPr>
        <p:spPr>
          <a:xfrm>
            <a:off x="5968231" y="1820183"/>
            <a:ext cx="5972324" cy="1186514"/>
          </a:xfrm>
          <a:prstGeom prst="rect">
            <a:avLst/>
          </a:prstGeom>
        </p:spPr>
        <p:txBody>
          <a:bodyPr lIns="0" tIns="0" rIns="0" bIns="0" rtlCol="0" anchor="t">
            <a:spAutoFit/>
          </a:bodyPr>
          <a:lstStyle/>
          <a:p>
            <a:pPr algn="ctr">
              <a:lnSpc>
                <a:spcPts val="9151"/>
              </a:lnSpc>
              <a:spcBef>
                <a:spcPct val="0"/>
              </a:spcBef>
            </a:pPr>
            <a:r>
              <a:rPr lang="en-US" sz="6536">
                <a:solidFill>
                  <a:srgbClr val="004AAD"/>
                </a:solidFill>
                <a:latin typeface="Poppins ExtraBold Bold"/>
              </a:rPr>
              <a:t>Practical part</a:t>
            </a:r>
          </a:p>
        </p:txBody>
      </p:sp>
      <p:sp>
        <p:nvSpPr>
          <p:cNvPr id="3" name="TextBox 3"/>
          <p:cNvSpPr txBox="1"/>
          <p:nvPr/>
        </p:nvSpPr>
        <p:spPr>
          <a:xfrm>
            <a:off x="3422972" y="838200"/>
            <a:ext cx="11062841" cy="1186514"/>
          </a:xfrm>
          <a:prstGeom prst="rect">
            <a:avLst/>
          </a:prstGeom>
        </p:spPr>
        <p:txBody>
          <a:bodyPr lIns="0" tIns="0" rIns="0" bIns="0" rtlCol="0" anchor="t">
            <a:spAutoFit/>
          </a:bodyPr>
          <a:lstStyle/>
          <a:p>
            <a:pPr algn="ctr">
              <a:lnSpc>
                <a:spcPts val="9151"/>
              </a:lnSpc>
              <a:spcBef>
                <a:spcPct val="0"/>
              </a:spcBef>
            </a:pPr>
            <a:r>
              <a:rPr lang="en-US" sz="6536">
                <a:solidFill>
                  <a:srgbClr val="004AAD"/>
                </a:solidFill>
                <a:latin typeface="Poppins ExtraBold Bold"/>
              </a:rPr>
              <a:t>Detailed Project Schedule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0848" y="3481633"/>
            <a:ext cx="7807089" cy="4459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2DF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84701" y="1660441"/>
            <a:ext cx="11318597" cy="8052156"/>
          </a:xfrm>
          <a:prstGeom prst="rect">
            <a:avLst/>
          </a:prstGeom>
        </p:spPr>
      </p:pic>
      <p:sp>
        <p:nvSpPr>
          <p:cNvPr id="3" name="TextBox 3"/>
          <p:cNvSpPr txBox="1"/>
          <p:nvPr/>
        </p:nvSpPr>
        <p:spPr>
          <a:xfrm>
            <a:off x="4358134" y="100963"/>
            <a:ext cx="9571732" cy="927737"/>
          </a:xfrm>
          <a:prstGeom prst="rect">
            <a:avLst/>
          </a:prstGeom>
        </p:spPr>
        <p:txBody>
          <a:bodyPr lIns="0" tIns="0" rIns="0" bIns="0" rtlCol="0" anchor="t">
            <a:spAutoFit/>
          </a:bodyPr>
          <a:lstStyle/>
          <a:p>
            <a:pPr algn="ctr">
              <a:lnSpc>
                <a:spcPts val="7139"/>
              </a:lnSpc>
              <a:spcBef>
                <a:spcPct val="0"/>
              </a:spcBef>
            </a:pPr>
            <a:r>
              <a:rPr lang="en-US" sz="5099">
                <a:solidFill>
                  <a:srgbClr val="004AAD"/>
                </a:solidFill>
                <a:latin typeface="Poppins ExtraBold Bold"/>
              </a:rPr>
              <a:t> General project information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46556" y="2002380"/>
            <a:ext cx="10594888" cy="7720306"/>
          </a:xfrm>
          <a:prstGeom prst="rect">
            <a:avLst/>
          </a:prstGeom>
        </p:spPr>
      </p:pic>
      <p:sp>
        <p:nvSpPr>
          <p:cNvPr id="3" name="TextBox 3"/>
          <p:cNvSpPr txBox="1"/>
          <p:nvPr/>
        </p:nvSpPr>
        <p:spPr>
          <a:xfrm>
            <a:off x="3776588" y="515936"/>
            <a:ext cx="10734824"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Project Calendar: Working days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DF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60824" y="1028700"/>
            <a:ext cx="8766351" cy="9231233"/>
          </a:xfrm>
          <a:prstGeom prst="rect">
            <a:avLst/>
          </a:prstGeom>
        </p:spPr>
      </p:pic>
      <p:sp>
        <p:nvSpPr>
          <p:cNvPr id="3" name="TextBox 3"/>
          <p:cNvSpPr txBox="1"/>
          <p:nvPr/>
        </p:nvSpPr>
        <p:spPr>
          <a:xfrm>
            <a:off x="3218483" y="136523"/>
            <a:ext cx="11851035"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Project Calendar: Non working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51501" y="2361656"/>
            <a:ext cx="13451088" cy="6896644"/>
          </a:xfrm>
          <a:prstGeom prst="rect">
            <a:avLst/>
          </a:prstGeom>
        </p:spPr>
      </p:pic>
      <p:sp>
        <p:nvSpPr>
          <p:cNvPr id="3" name="TextBox 3"/>
          <p:cNvSpPr txBox="1"/>
          <p:nvPr/>
        </p:nvSpPr>
        <p:spPr>
          <a:xfrm>
            <a:off x="3228380" y="515936"/>
            <a:ext cx="11831241"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Names of summary Tasks (Phases)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9967" y="1375903"/>
            <a:ext cx="18807935" cy="8911097"/>
          </a:xfrm>
          <a:prstGeom prst="rect">
            <a:avLst/>
          </a:prstGeom>
        </p:spPr>
      </p:pic>
      <p:sp>
        <p:nvSpPr>
          <p:cNvPr id="3" name="TextBox 3"/>
          <p:cNvSpPr txBox="1"/>
          <p:nvPr/>
        </p:nvSpPr>
        <p:spPr>
          <a:xfrm>
            <a:off x="2397789" y="101944"/>
            <a:ext cx="13492422" cy="1748736"/>
          </a:xfrm>
          <a:prstGeom prst="rect">
            <a:avLst/>
          </a:prstGeom>
        </p:spPr>
        <p:txBody>
          <a:bodyPr lIns="0" tIns="0" rIns="0" bIns="0" rtlCol="0" anchor="t">
            <a:spAutoFit/>
          </a:bodyPr>
          <a:lstStyle/>
          <a:p>
            <a:pPr algn="ctr">
              <a:lnSpc>
                <a:spcPts val="7037"/>
              </a:lnSpc>
            </a:pPr>
            <a:r>
              <a:rPr lang="en-US" sz="5027">
                <a:solidFill>
                  <a:srgbClr val="004AAD"/>
                </a:solidFill>
                <a:latin typeface="Open Sans Extra Bold"/>
              </a:rPr>
              <a:t>Names of subtasks &amp; Tasks Duration Relationships &amp; between tasks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67866" y="1785742"/>
            <a:ext cx="12152268" cy="8501258"/>
          </a:xfrm>
          <a:prstGeom prst="rect">
            <a:avLst/>
          </a:prstGeom>
        </p:spPr>
      </p:pic>
      <p:sp>
        <p:nvSpPr>
          <p:cNvPr id="3" name="TextBox 3"/>
          <p:cNvSpPr txBox="1"/>
          <p:nvPr/>
        </p:nvSpPr>
        <p:spPr>
          <a:xfrm>
            <a:off x="2397789" y="544857"/>
            <a:ext cx="13492422" cy="862911"/>
          </a:xfrm>
          <a:prstGeom prst="rect">
            <a:avLst/>
          </a:prstGeom>
        </p:spPr>
        <p:txBody>
          <a:bodyPr lIns="0" tIns="0" rIns="0" bIns="0" rtlCol="0" anchor="t">
            <a:spAutoFit/>
          </a:bodyPr>
          <a:lstStyle/>
          <a:p>
            <a:pPr algn="ctr">
              <a:lnSpc>
                <a:spcPts val="7037"/>
              </a:lnSpc>
            </a:pPr>
            <a:r>
              <a:rPr lang="en-US" sz="5027">
                <a:solidFill>
                  <a:srgbClr val="004AAD"/>
                </a:solidFill>
                <a:latin typeface="Open Sans Extra Bold"/>
              </a:rPr>
              <a:t>Relationships Between Subtasks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9159" y="3478443"/>
            <a:ext cx="15049682" cy="4024585"/>
          </a:xfrm>
          <a:prstGeom prst="rect">
            <a:avLst/>
          </a:prstGeom>
        </p:spPr>
      </p:pic>
      <p:sp>
        <p:nvSpPr>
          <p:cNvPr id="3" name="TextBox 3"/>
          <p:cNvSpPr txBox="1"/>
          <p:nvPr/>
        </p:nvSpPr>
        <p:spPr>
          <a:xfrm>
            <a:off x="2397789" y="544857"/>
            <a:ext cx="13492422" cy="862911"/>
          </a:xfrm>
          <a:prstGeom prst="rect">
            <a:avLst/>
          </a:prstGeom>
        </p:spPr>
        <p:txBody>
          <a:bodyPr lIns="0" tIns="0" rIns="0" bIns="0" rtlCol="0" anchor="t">
            <a:spAutoFit/>
          </a:bodyPr>
          <a:lstStyle/>
          <a:p>
            <a:pPr algn="ctr">
              <a:lnSpc>
                <a:spcPts val="7037"/>
              </a:lnSpc>
            </a:pPr>
            <a:r>
              <a:rPr lang="en-US" sz="5027">
                <a:solidFill>
                  <a:srgbClr val="004AAD"/>
                </a:solidFill>
                <a:latin typeface="Open Sans Extra Bold"/>
              </a:rPr>
              <a:t>Relationships Between Summary Tasks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4850">
            <a:off x="5211860" y="-753322"/>
            <a:ext cx="14900024" cy="1572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21542" y="4898518"/>
            <a:ext cx="3966458" cy="8115515"/>
          </a:xfrm>
          <a:prstGeom prst="rect">
            <a:avLst/>
          </a:prstGeom>
        </p:spPr>
      </p:pic>
      <p:sp>
        <p:nvSpPr>
          <p:cNvPr id="4" name="TextBox 4"/>
          <p:cNvSpPr txBox="1"/>
          <p:nvPr/>
        </p:nvSpPr>
        <p:spPr>
          <a:xfrm>
            <a:off x="1028700" y="1029652"/>
            <a:ext cx="14529486" cy="3622460"/>
          </a:xfrm>
          <a:prstGeom prst="rect">
            <a:avLst/>
          </a:prstGeom>
        </p:spPr>
        <p:txBody>
          <a:bodyPr lIns="0" tIns="0" rIns="0" bIns="0" rtlCol="0" anchor="t">
            <a:spAutoFit/>
          </a:bodyPr>
          <a:lstStyle/>
          <a:p>
            <a:pPr>
              <a:lnSpc>
                <a:spcPts val="13781"/>
              </a:lnSpc>
            </a:pPr>
            <a:r>
              <a:rPr lang="en-US" sz="12089">
                <a:solidFill>
                  <a:srgbClr val="004AAD"/>
                </a:solidFill>
                <a:latin typeface="Poppins ExtraBold"/>
              </a:rPr>
              <a:t>Purpose:</a:t>
            </a:r>
          </a:p>
          <a:p>
            <a:pPr>
              <a:lnSpc>
                <a:spcPts val="13781"/>
              </a:lnSpc>
            </a:pPr>
            <a:endParaRPr lang="en-US" sz="12089">
              <a:solidFill>
                <a:srgbClr val="004AAD"/>
              </a:solidFill>
              <a:latin typeface="Poppins ExtraBold"/>
            </a:endParaRPr>
          </a:p>
        </p:txBody>
      </p:sp>
      <p:sp>
        <p:nvSpPr>
          <p:cNvPr id="5" name="TextBox 5"/>
          <p:cNvSpPr txBox="1"/>
          <p:nvPr/>
        </p:nvSpPr>
        <p:spPr>
          <a:xfrm>
            <a:off x="1028700" y="4159358"/>
            <a:ext cx="14047077" cy="4410289"/>
          </a:xfrm>
          <a:prstGeom prst="rect">
            <a:avLst/>
          </a:prstGeom>
        </p:spPr>
        <p:txBody>
          <a:bodyPr lIns="0" tIns="0" rIns="0" bIns="0" rtlCol="0" anchor="t">
            <a:spAutoFit/>
          </a:bodyPr>
          <a:lstStyle/>
          <a:p>
            <a:pPr algn="ctr">
              <a:lnSpc>
                <a:spcPts val="5731"/>
              </a:lnSpc>
              <a:spcBef>
                <a:spcPct val="0"/>
              </a:spcBef>
            </a:pPr>
            <a:r>
              <a:rPr lang="en-US" sz="5028">
                <a:solidFill>
                  <a:srgbClr val="000000"/>
                </a:solidFill>
                <a:latin typeface="Poppins ExtraBold"/>
              </a:rPr>
              <a:t> Organ donation is the process when a person allows an organ of their own to  be removed  and transplanted to another person, legally, either by consent, while the donor is alive or dead with the assent  of the next of kin.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69" t="8555" r="3742" b="13625"/>
          <a:stretch>
            <a:fillRect/>
          </a:stretch>
        </p:blipFill>
        <p:spPr>
          <a:xfrm>
            <a:off x="242461" y="1497642"/>
            <a:ext cx="17803078" cy="8187030"/>
          </a:xfrm>
          <a:prstGeom prst="rect">
            <a:avLst/>
          </a:prstGeom>
        </p:spPr>
      </p:pic>
      <p:sp>
        <p:nvSpPr>
          <p:cNvPr id="3" name="AutoShape 3"/>
          <p:cNvSpPr/>
          <p:nvPr/>
        </p:nvSpPr>
        <p:spPr>
          <a:xfrm>
            <a:off x="1028700" y="3218991"/>
            <a:ext cx="1366267" cy="0"/>
          </a:xfrm>
          <a:prstGeom prst="line">
            <a:avLst/>
          </a:prstGeom>
          <a:ln w="38100" cap="flat">
            <a:solidFill>
              <a:srgbClr val="FF1616"/>
            </a:solidFill>
            <a:prstDash val="solid"/>
            <a:headEnd type="none" w="sm" len="sm"/>
            <a:tailEnd type="triangle" w="lg" len="med"/>
          </a:ln>
        </p:spPr>
        <p:txBody>
          <a:bodyPr/>
          <a:lstStyle/>
          <a:p>
            <a:endParaRPr lang="ar-SA"/>
          </a:p>
        </p:txBody>
      </p:sp>
      <p:sp>
        <p:nvSpPr>
          <p:cNvPr id="4" name="AutoShape 4"/>
          <p:cNvSpPr/>
          <p:nvPr/>
        </p:nvSpPr>
        <p:spPr>
          <a:xfrm>
            <a:off x="1028700" y="9220200"/>
            <a:ext cx="1366267" cy="0"/>
          </a:xfrm>
          <a:prstGeom prst="line">
            <a:avLst/>
          </a:prstGeom>
          <a:ln w="38100" cap="flat">
            <a:solidFill>
              <a:srgbClr val="FF1616"/>
            </a:solidFill>
            <a:prstDash val="solid"/>
            <a:headEnd type="none" w="sm" len="sm"/>
            <a:tailEnd type="triangle" w="lg" len="med"/>
          </a:ln>
        </p:spPr>
        <p:txBody>
          <a:bodyPr/>
          <a:lstStyle/>
          <a:p>
            <a:endParaRPr lang="ar-SA"/>
          </a:p>
        </p:txBody>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2782" y="3003230"/>
            <a:ext cx="958410" cy="469621"/>
          </a:xfrm>
          <a:prstGeom prst="rect">
            <a:avLst/>
          </a:prstGeom>
        </p:spPr>
      </p:pic>
      <p:sp>
        <p:nvSpPr>
          <p:cNvPr id="6" name="TextBox 6"/>
          <p:cNvSpPr txBox="1"/>
          <p:nvPr/>
        </p:nvSpPr>
        <p:spPr>
          <a:xfrm>
            <a:off x="1028700" y="165111"/>
            <a:ext cx="3812679" cy="863589"/>
          </a:xfrm>
          <a:prstGeom prst="rect">
            <a:avLst/>
          </a:prstGeom>
        </p:spPr>
        <p:txBody>
          <a:bodyPr lIns="0" tIns="0" rIns="0" bIns="0" rtlCol="0" anchor="t">
            <a:spAutoFit/>
          </a:bodyPr>
          <a:lstStyle/>
          <a:p>
            <a:pPr algn="ctr">
              <a:lnSpc>
                <a:spcPts val="7000"/>
              </a:lnSpc>
            </a:pPr>
            <a:r>
              <a:rPr lang="en-US" sz="5000">
                <a:solidFill>
                  <a:srgbClr val="004AAD"/>
                </a:solidFill>
                <a:latin typeface="Open Sans Extra Bold"/>
              </a:rPr>
              <a:t>Milestones:</a:t>
            </a: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2782" y="9023490"/>
            <a:ext cx="958410" cy="4696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329" t="21528" b="10296"/>
          <a:stretch>
            <a:fillRect/>
          </a:stretch>
        </p:blipFill>
        <p:spPr>
          <a:xfrm>
            <a:off x="503694" y="2228548"/>
            <a:ext cx="8400956" cy="5059861"/>
          </a:xfrm>
          <a:prstGeom prst="rect">
            <a:avLst/>
          </a:prstGeom>
        </p:spPr>
      </p:pic>
      <p:pic>
        <p:nvPicPr>
          <p:cNvPr id="3" name="Picture 3"/>
          <p:cNvPicPr>
            <a:picLocks noChangeAspect="1"/>
          </p:cNvPicPr>
          <p:nvPr/>
        </p:nvPicPr>
        <p:blipFill>
          <a:blip r:embed="rId3"/>
          <a:srcRect/>
          <a:stretch>
            <a:fillRect/>
          </a:stretch>
        </p:blipFill>
        <p:spPr>
          <a:xfrm>
            <a:off x="8904650" y="2228548"/>
            <a:ext cx="8414592" cy="61373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96194" y="4448150"/>
            <a:ext cx="1266644" cy="620656"/>
          </a:xfrm>
          <a:prstGeom prst="rect">
            <a:avLst/>
          </a:prstGeom>
        </p:spPr>
      </p:pic>
      <p:sp>
        <p:nvSpPr>
          <p:cNvPr id="5" name="TextBox 5"/>
          <p:cNvSpPr txBox="1"/>
          <p:nvPr/>
        </p:nvSpPr>
        <p:spPr>
          <a:xfrm>
            <a:off x="-1607855" y="596588"/>
            <a:ext cx="13004049" cy="778499"/>
          </a:xfrm>
          <a:prstGeom prst="rect">
            <a:avLst/>
          </a:prstGeom>
        </p:spPr>
        <p:txBody>
          <a:bodyPr lIns="0" tIns="0" rIns="0" bIns="0" rtlCol="0" anchor="t">
            <a:spAutoFit/>
          </a:bodyPr>
          <a:lstStyle/>
          <a:p>
            <a:pPr algn="ctr">
              <a:lnSpc>
                <a:spcPts val="6440"/>
              </a:lnSpc>
            </a:pPr>
            <a:r>
              <a:rPr lang="en-US" sz="4600">
                <a:solidFill>
                  <a:srgbClr val="004AAD"/>
                </a:solidFill>
                <a:latin typeface="Open Sans Extra Bold"/>
              </a:rPr>
              <a:t>Recurring task every Monday: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19376" y="1375087"/>
            <a:ext cx="13849249" cy="9192249"/>
          </a:xfrm>
          <a:prstGeom prst="rect">
            <a:avLst/>
          </a:prstGeom>
        </p:spPr>
      </p:pic>
      <p:sp>
        <p:nvSpPr>
          <p:cNvPr id="3" name="TextBox 3"/>
          <p:cNvSpPr txBox="1"/>
          <p:nvPr/>
        </p:nvSpPr>
        <p:spPr>
          <a:xfrm>
            <a:off x="439395" y="596588"/>
            <a:ext cx="13004049" cy="778499"/>
          </a:xfrm>
          <a:prstGeom prst="rect">
            <a:avLst/>
          </a:prstGeom>
        </p:spPr>
        <p:txBody>
          <a:bodyPr lIns="0" tIns="0" rIns="0" bIns="0" rtlCol="0" anchor="t">
            <a:spAutoFit/>
          </a:bodyPr>
          <a:lstStyle/>
          <a:p>
            <a:pPr algn="ctr">
              <a:lnSpc>
                <a:spcPts val="6440"/>
              </a:lnSpc>
            </a:pPr>
            <a:r>
              <a:rPr lang="en-US" sz="4600">
                <a:solidFill>
                  <a:srgbClr val="004AAD"/>
                </a:solidFill>
                <a:latin typeface="Open Sans Extra Bold"/>
              </a:rPr>
              <a:t>Types of resources (work- material- cost)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067800"/>
            <a:ext cx="16535605" cy="6621324"/>
          </a:xfrm>
          <a:prstGeom prst="rect">
            <a:avLst/>
          </a:prstGeom>
        </p:spPr>
      </p:pic>
      <p:sp>
        <p:nvSpPr>
          <p:cNvPr id="3" name="TextBox 3"/>
          <p:cNvSpPr txBox="1"/>
          <p:nvPr/>
        </p:nvSpPr>
        <p:spPr>
          <a:xfrm>
            <a:off x="-491797" y="165111"/>
            <a:ext cx="16045043" cy="863589"/>
          </a:xfrm>
          <a:prstGeom prst="rect">
            <a:avLst/>
          </a:prstGeom>
        </p:spPr>
        <p:txBody>
          <a:bodyPr lIns="0" tIns="0" rIns="0" bIns="0" rtlCol="0" anchor="t">
            <a:spAutoFit/>
          </a:bodyPr>
          <a:lstStyle/>
          <a:p>
            <a:pPr algn="ctr">
              <a:lnSpc>
                <a:spcPts val="7000"/>
              </a:lnSpc>
            </a:pPr>
            <a:r>
              <a:rPr lang="en-US" sz="5000">
                <a:solidFill>
                  <a:srgbClr val="004AAD"/>
                </a:solidFill>
                <a:latin typeface="Open Sans Extra Bold"/>
              </a:rPr>
              <a:t>Task Have an or Semi-Flexible Constraint</a:t>
            </a:r>
          </a:p>
        </p:txBody>
      </p:sp>
      <p:sp>
        <p:nvSpPr>
          <p:cNvPr id="4" name="TextBox 4"/>
          <p:cNvSpPr txBox="1"/>
          <p:nvPr/>
        </p:nvSpPr>
        <p:spPr>
          <a:xfrm>
            <a:off x="1548173" y="1424602"/>
            <a:ext cx="15238527" cy="18186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6943A4"/>
                </a:solidFill>
                <a:latin typeface="Poppins ExtraBold"/>
              </a:rPr>
              <a:t>Semi-flexible: </a:t>
            </a:r>
          </a:p>
          <a:p>
            <a:pPr algn="ctr">
              <a:lnSpc>
                <a:spcPts val="4759"/>
              </a:lnSpc>
            </a:pPr>
            <a:r>
              <a:rPr lang="en-US" sz="3399">
                <a:solidFill>
                  <a:srgbClr val="6943A4"/>
                </a:solidFill>
                <a:latin typeface="Poppins ExtraBold"/>
              </a:rPr>
              <a:t> Task Final Report can finish before than or in 26-3-2023 Sunday. </a:t>
            </a:r>
          </a:p>
          <a:p>
            <a:pPr>
              <a:lnSpc>
                <a:spcPts val="4759"/>
              </a:lnSpc>
            </a:pPr>
            <a:endParaRPr lang="en-US" sz="3399">
              <a:solidFill>
                <a:srgbClr val="6943A4"/>
              </a:solidFill>
              <a:latin typeface="Poppi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59980" y="3147992"/>
            <a:ext cx="17334231" cy="6874556"/>
          </a:xfrm>
          <a:prstGeom prst="rect">
            <a:avLst/>
          </a:prstGeom>
        </p:spPr>
      </p:pic>
      <p:sp>
        <p:nvSpPr>
          <p:cNvPr id="3" name="TextBox 3"/>
          <p:cNvSpPr txBox="1"/>
          <p:nvPr/>
        </p:nvSpPr>
        <p:spPr>
          <a:xfrm>
            <a:off x="-769785" y="250201"/>
            <a:ext cx="15775180" cy="778499"/>
          </a:xfrm>
          <a:prstGeom prst="rect">
            <a:avLst/>
          </a:prstGeom>
        </p:spPr>
        <p:txBody>
          <a:bodyPr lIns="0" tIns="0" rIns="0" bIns="0" rtlCol="0" anchor="t">
            <a:spAutoFit/>
          </a:bodyPr>
          <a:lstStyle/>
          <a:p>
            <a:pPr algn="ctr">
              <a:lnSpc>
                <a:spcPts val="6440"/>
              </a:lnSpc>
            </a:pPr>
            <a:r>
              <a:rPr lang="en-US" sz="4600">
                <a:solidFill>
                  <a:srgbClr val="004AAD"/>
                </a:solidFill>
                <a:latin typeface="Open Sans Extra Bold"/>
              </a:rPr>
              <a:t>Task Have an Inflexible or Constraint</a:t>
            </a:r>
          </a:p>
        </p:txBody>
      </p:sp>
      <p:sp>
        <p:nvSpPr>
          <p:cNvPr id="4" name="TextBox 4"/>
          <p:cNvSpPr txBox="1"/>
          <p:nvPr/>
        </p:nvSpPr>
        <p:spPr>
          <a:xfrm>
            <a:off x="1548173" y="1424602"/>
            <a:ext cx="15357844" cy="12185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6943A4"/>
                </a:solidFill>
                <a:latin typeface="Poppins ExtraBold"/>
              </a:rPr>
              <a:t>inflexible: </a:t>
            </a:r>
          </a:p>
          <a:p>
            <a:pPr algn="ctr">
              <a:lnSpc>
                <a:spcPts val="4759"/>
              </a:lnSpc>
            </a:pPr>
            <a:r>
              <a:rPr lang="en-US" sz="3399">
                <a:solidFill>
                  <a:srgbClr val="6943A4"/>
                </a:solidFill>
                <a:latin typeface="Poppins ExtraBold"/>
              </a:rPr>
              <a:t> Task Collect requirements must finish at 11-1-2023 in Wednesday.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09738" y="2097199"/>
            <a:ext cx="11668524" cy="7576246"/>
          </a:xfrm>
          <a:prstGeom prst="rect">
            <a:avLst/>
          </a:prstGeom>
        </p:spPr>
      </p:pic>
      <p:sp>
        <p:nvSpPr>
          <p:cNvPr id="3" name="TextBox 3"/>
          <p:cNvSpPr txBox="1"/>
          <p:nvPr/>
        </p:nvSpPr>
        <p:spPr>
          <a:xfrm>
            <a:off x="2641976" y="544518"/>
            <a:ext cx="13004049" cy="863589"/>
          </a:xfrm>
          <a:prstGeom prst="rect">
            <a:avLst/>
          </a:prstGeom>
        </p:spPr>
        <p:txBody>
          <a:bodyPr lIns="0" tIns="0" rIns="0" bIns="0" rtlCol="0" anchor="t">
            <a:spAutoFit/>
          </a:bodyPr>
          <a:lstStyle/>
          <a:p>
            <a:pPr algn="ctr">
              <a:lnSpc>
                <a:spcPts val="7000"/>
              </a:lnSpc>
            </a:pPr>
            <a:r>
              <a:rPr lang="en-US" sz="5000">
                <a:solidFill>
                  <a:srgbClr val="004AAD"/>
                </a:solidFill>
                <a:latin typeface="Open Sans Extra Bold"/>
              </a:rPr>
              <a:t>Task Have a Fixed Duration Type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23542" y="1408107"/>
            <a:ext cx="12840915" cy="8339381"/>
          </a:xfrm>
          <a:prstGeom prst="rect">
            <a:avLst/>
          </a:prstGeom>
        </p:spPr>
      </p:pic>
      <p:sp>
        <p:nvSpPr>
          <p:cNvPr id="3" name="TextBox 3"/>
          <p:cNvSpPr txBox="1"/>
          <p:nvPr/>
        </p:nvSpPr>
        <p:spPr>
          <a:xfrm>
            <a:off x="2641976" y="544518"/>
            <a:ext cx="13004049" cy="863589"/>
          </a:xfrm>
          <a:prstGeom prst="rect">
            <a:avLst/>
          </a:prstGeom>
        </p:spPr>
        <p:txBody>
          <a:bodyPr lIns="0" tIns="0" rIns="0" bIns="0" rtlCol="0" anchor="t">
            <a:spAutoFit/>
          </a:bodyPr>
          <a:lstStyle/>
          <a:p>
            <a:pPr algn="ctr">
              <a:lnSpc>
                <a:spcPts val="7000"/>
              </a:lnSpc>
            </a:pPr>
            <a:r>
              <a:rPr lang="en-US" sz="5000">
                <a:solidFill>
                  <a:srgbClr val="004AAD"/>
                </a:solidFill>
                <a:latin typeface="Open Sans Extra Bold"/>
              </a:rPr>
              <a:t>Task Have a Fixed Work Type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2241" y="1276124"/>
            <a:ext cx="12139004" cy="4746662"/>
          </a:xfrm>
          <a:prstGeom prst="rect">
            <a:avLst/>
          </a:prstGeom>
        </p:spPr>
      </p:pic>
      <p:pic>
        <p:nvPicPr>
          <p:cNvPr id="3" name="Picture 3"/>
          <p:cNvPicPr>
            <a:picLocks noChangeAspect="1"/>
          </p:cNvPicPr>
          <p:nvPr/>
        </p:nvPicPr>
        <p:blipFill>
          <a:blip r:embed="rId3"/>
          <a:srcRect/>
          <a:stretch>
            <a:fillRect/>
          </a:stretch>
        </p:blipFill>
        <p:spPr>
          <a:xfrm>
            <a:off x="5742316" y="5675484"/>
            <a:ext cx="12277314" cy="4832560"/>
          </a:xfrm>
          <a:prstGeom prst="rect">
            <a:avLst/>
          </a:prstGeom>
        </p:spPr>
      </p:pic>
      <p:sp>
        <p:nvSpPr>
          <p:cNvPr id="4" name="TextBox 4"/>
          <p:cNvSpPr txBox="1"/>
          <p:nvPr/>
        </p:nvSpPr>
        <p:spPr>
          <a:xfrm>
            <a:off x="372241" y="413917"/>
            <a:ext cx="16887059" cy="605806"/>
          </a:xfrm>
          <a:prstGeom prst="rect">
            <a:avLst/>
          </a:prstGeom>
        </p:spPr>
        <p:txBody>
          <a:bodyPr lIns="0" tIns="0" rIns="0" bIns="0" rtlCol="0" anchor="t">
            <a:spAutoFit/>
          </a:bodyPr>
          <a:lstStyle/>
          <a:p>
            <a:pPr algn="ctr">
              <a:lnSpc>
                <a:spcPts val="4680"/>
              </a:lnSpc>
            </a:pPr>
            <a:r>
              <a:rPr lang="en-US" sz="4500" spc="-67">
                <a:solidFill>
                  <a:srgbClr val="004AAD"/>
                </a:solidFill>
                <a:latin typeface="Open Sans Extra Bold"/>
              </a:rPr>
              <a:t>Person Resource Has a Multiple Pay Rate Depend on Task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46686" y="2527798"/>
            <a:ext cx="15372032" cy="6161785"/>
          </a:xfrm>
          <a:prstGeom prst="rect">
            <a:avLst/>
          </a:prstGeom>
        </p:spPr>
      </p:pic>
      <p:sp>
        <p:nvSpPr>
          <p:cNvPr id="3" name="TextBox 3"/>
          <p:cNvSpPr txBox="1"/>
          <p:nvPr/>
        </p:nvSpPr>
        <p:spPr>
          <a:xfrm>
            <a:off x="-622596" y="600081"/>
            <a:ext cx="18910596" cy="771514"/>
          </a:xfrm>
          <a:prstGeom prst="rect">
            <a:avLst/>
          </a:prstGeom>
        </p:spPr>
        <p:txBody>
          <a:bodyPr lIns="0" tIns="0" rIns="0" bIns="0" rtlCol="0" anchor="t">
            <a:spAutoFit/>
          </a:bodyPr>
          <a:lstStyle/>
          <a:p>
            <a:pPr algn="ctr">
              <a:lnSpc>
                <a:spcPts val="6300"/>
              </a:lnSpc>
            </a:pPr>
            <a:r>
              <a:rPr lang="en-US" sz="4500">
                <a:solidFill>
                  <a:srgbClr val="004AAD"/>
                </a:solidFill>
                <a:latin typeface="Open Sans Extra Bold"/>
              </a:rPr>
              <a:t>Person Resource Has a Multiple Pay Rate Depend on Time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64837" y="2326894"/>
            <a:ext cx="16594463" cy="6714321"/>
          </a:xfrm>
          <a:prstGeom prst="rect">
            <a:avLst/>
          </a:prstGeom>
        </p:spPr>
      </p:pic>
      <p:sp>
        <p:nvSpPr>
          <p:cNvPr id="3" name="TextBox 3"/>
          <p:cNvSpPr txBox="1"/>
          <p:nvPr/>
        </p:nvSpPr>
        <p:spPr>
          <a:xfrm>
            <a:off x="-622596" y="600081"/>
            <a:ext cx="18910596" cy="771514"/>
          </a:xfrm>
          <a:prstGeom prst="rect">
            <a:avLst/>
          </a:prstGeom>
        </p:spPr>
        <p:txBody>
          <a:bodyPr lIns="0" tIns="0" rIns="0" bIns="0" rtlCol="0" anchor="t">
            <a:spAutoFit/>
          </a:bodyPr>
          <a:lstStyle/>
          <a:p>
            <a:pPr algn="ctr">
              <a:lnSpc>
                <a:spcPts val="6300"/>
              </a:lnSpc>
            </a:pPr>
            <a:r>
              <a:rPr lang="en-US" sz="4500">
                <a:solidFill>
                  <a:srgbClr val="004AAD"/>
                </a:solidFill>
                <a:latin typeface="Open Sans Extra Bold"/>
              </a:rPr>
              <a:t>Tasks Have Lead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560" b="14562"/>
          <a:stretch>
            <a:fillRect/>
          </a:stretch>
        </p:blipFill>
        <p:spPr>
          <a:xfrm>
            <a:off x="-230311" y="-320593"/>
            <a:ext cx="6411990" cy="2374542"/>
          </a:xfrm>
          <a:prstGeom prst="rect">
            <a:avLst/>
          </a:prstGeom>
        </p:spPr>
      </p:pic>
      <p:sp>
        <p:nvSpPr>
          <p:cNvPr id="3" name="TextBox 3"/>
          <p:cNvSpPr txBox="1"/>
          <p:nvPr/>
        </p:nvSpPr>
        <p:spPr>
          <a:xfrm>
            <a:off x="333132" y="316133"/>
            <a:ext cx="8373063" cy="1082040"/>
          </a:xfrm>
          <a:prstGeom prst="rect">
            <a:avLst/>
          </a:prstGeom>
        </p:spPr>
        <p:txBody>
          <a:bodyPr lIns="0" tIns="0" rIns="0" bIns="0" rtlCol="0" anchor="t">
            <a:spAutoFit/>
          </a:bodyPr>
          <a:lstStyle/>
          <a:p>
            <a:pPr>
              <a:lnSpc>
                <a:spcPts val="7979"/>
              </a:lnSpc>
            </a:pPr>
            <a:r>
              <a:rPr lang="en-US" sz="6999">
                <a:solidFill>
                  <a:srgbClr val="004AAD"/>
                </a:solidFill>
                <a:latin typeface="Poppins ExtraBold"/>
              </a:rPr>
              <a:t>Project Charter:</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986072">
            <a:off x="10806246" y="-6320938"/>
            <a:ext cx="21180534" cy="22354125"/>
          </a:xfrm>
          <a:prstGeom prst="rect">
            <a:avLst/>
          </a:prstGeom>
        </p:spPr>
      </p:pic>
      <p:sp>
        <p:nvSpPr>
          <p:cNvPr id="5" name="TextBox 5"/>
          <p:cNvSpPr txBox="1"/>
          <p:nvPr/>
        </p:nvSpPr>
        <p:spPr>
          <a:xfrm>
            <a:off x="-3378740" y="1924665"/>
            <a:ext cx="17842390" cy="512961"/>
          </a:xfrm>
          <a:prstGeom prst="rect">
            <a:avLst/>
          </a:prstGeom>
        </p:spPr>
        <p:txBody>
          <a:bodyPr lIns="0" tIns="0" rIns="0" bIns="0" rtlCol="0" anchor="t">
            <a:spAutoFit/>
          </a:bodyPr>
          <a:lstStyle/>
          <a:p>
            <a:pPr algn="ctr">
              <a:lnSpc>
                <a:spcPts val="3990"/>
              </a:lnSpc>
              <a:spcBef>
                <a:spcPct val="0"/>
              </a:spcBef>
            </a:pPr>
            <a:r>
              <a:rPr lang="en-US" sz="3400" dirty="0">
                <a:solidFill>
                  <a:srgbClr val="6943A4"/>
                </a:solidFill>
                <a:latin typeface="Poppins ExtraBold Bold"/>
              </a:rPr>
              <a:t>Project Title:</a:t>
            </a:r>
            <a:r>
              <a:rPr lang="en-US" sz="3400" dirty="0">
                <a:solidFill>
                  <a:srgbClr val="004AAD"/>
                </a:solidFill>
                <a:latin typeface="Poppins ExtraBold"/>
              </a:rPr>
              <a:t> Organ Donation Online System </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06910">
            <a:off x="13754986" y="238959"/>
            <a:ext cx="2451504" cy="2121665"/>
          </a:xfrm>
          <a:prstGeom prst="rect">
            <a:avLst/>
          </a:prstGeom>
        </p:spPr>
      </p:pic>
      <p:sp>
        <p:nvSpPr>
          <p:cNvPr id="7" name="TextBox 7"/>
          <p:cNvSpPr txBox="1"/>
          <p:nvPr/>
        </p:nvSpPr>
        <p:spPr>
          <a:xfrm>
            <a:off x="-5149003" y="3037701"/>
            <a:ext cx="17842390" cy="512961"/>
          </a:xfrm>
          <a:prstGeom prst="rect">
            <a:avLst/>
          </a:prstGeom>
        </p:spPr>
        <p:txBody>
          <a:bodyPr lIns="0" tIns="0" rIns="0" bIns="0" rtlCol="0" anchor="t">
            <a:spAutoFit/>
          </a:bodyPr>
          <a:lstStyle/>
          <a:p>
            <a:pPr algn="ctr">
              <a:lnSpc>
                <a:spcPts val="3999"/>
              </a:lnSpc>
              <a:spcBef>
                <a:spcPct val="0"/>
              </a:spcBef>
            </a:pPr>
            <a:r>
              <a:rPr lang="en-US" sz="3400" dirty="0">
                <a:solidFill>
                  <a:srgbClr val="6943A4"/>
                </a:solidFill>
                <a:latin typeface="Poppins ExtraBold Bold"/>
              </a:rPr>
              <a:t>Project Start Date:</a:t>
            </a:r>
            <a:r>
              <a:rPr lang="en-US" sz="3400" dirty="0">
                <a:solidFill>
                  <a:srgbClr val="004AAD"/>
                </a:solidFill>
                <a:latin typeface="Poppins ExtraBold"/>
              </a:rPr>
              <a:t> 1-9-2022 </a:t>
            </a:r>
          </a:p>
        </p:txBody>
      </p:sp>
      <p:sp>
        <p:nvSpPr>
          <p:cNvPr id="8" name="TextBox 8"/>
          <p:cNvSpPr txBox="1"/>
          <p:nvPr/>
        </p:nvSpPr>
        <p:spPr>
          <a:xfrm>
            <a:off x="4370901" y="3065760"/>
            <a:ext cx="17842390" cy="512961"/>
          </a:xfrm>
          <a:prstGeom prst="rect">
            <a:avLst/>
          </a:prstGeom>
        </p:spPr>
        <p:txBody>
          <a:bodyPr lIns="0" tIns="0" rIns="0" bIns="0" rtlCol="0" anchor="t">
            <a:spAutoFit/>
          </a:bodyPr>
          <a:lstStyle/>
          <a:p>
            <a:pPr algn="ctr">
              <a:lnSpc>
                <a:spcPts val="3999"/>
              </a:lnSpc>
              <a:spcBef>
                <a:spcPct val="0"/>
              </a:spcBef>
            </a:pPr>
            <a:r>
              <a:rPr lang="en-US" sz="3400" dirty="0">
                <a:solidFill>
                  <a:srgbClr val="6943A4"/>
                </a:solidFill>
                <a:latin typeface="Poppins ExtraBold Bold"/>
              </a:rPr>
              <a:t>Project Finish Date: </a:t>
            </a:r>
            <a:r>
              <a:rPr lang="en-US" sz="3400" dirty="0">
                <a:solidFill>
                  <a:srgbClr val="004AAD"/>
                </a:solidFill>
                <a:latin typeface="Poppins ExtraBold"/>
              </a:rPr>
              <a:t>22-1-2023 </a:t>
            </a:r>
          </a:p>
        </p:txBody>
      </p:sp>
      <p:sp>
        <p:nvSpPr>
          <p:cNvPr id="9" name="TextBox 9"/>
          <p:cNvSpPr txBox="1"/>
          <p:nvPr/>
        </p:nvSpPr>
        <p:spPr>
          <a:xfrm>
            <a:off x="626762" y="5047803"/>
            <a:ext cx="17377563" cy="1550735"/>
          </a:xfrm>
          <a:prstGeom prst="rect">
            <a:avLst/>
          </a:prstGeom>
        </p:spPr>
        <p:txBody>
          <a:bodyPr lIns="0" tIns="0" rIns="0" bIns="0" rtlCol="0" anchor="t">
            <a:spAutoFit/>
          </a:bodyPr>
          <a:lstStyle/>
          <a:p>
            <a:pPr algn="ctr">
              <a:lnSpc>
                <a:spcPts val="3999"/>
              </a:lnSpc>
              <a:spcBef>
                <a:spcPct val="0"/>
              </a:spcBef>
            </a:pPr>
            <a:r>
              <a:rPr lang="en-US" sz="3400" dirty="0">
                <a:solidFill>
                  <a:srgbClr val="6943A4"/>
                </a:solidFill>
                <a:latin typeface="Poppins ExtraBold Bold"/>
              </a:rPr>
              <a:t>Project Objectives:</a:t>
            </a:r>
            <a:r>
              <a:rPr lang="en-US" sz="3400" dirty="0">
                <a:solidFill>
                  <a:srgbClr val="004AAD"/>
                </a:solidFill>
                <a:latin typeface="Poppins ExtraBold"/>
              </a:rPr>
              <a:t> an online system that facilitates the donor,  recipient, and the Saudi Center for Organ Transplantation to achieve, spreading the culture of organ transplantation in the community </a:t>
            </a:r>
          </a:p>
        </p:txBody>
      </p:sp>
      <p:sp>
        <p:nvSpPr>
          <p:cNvPr id="10" name="TextBox 10"/>
          <p:cNvSpPr txBox="1"/>
          <p:nvPr/>
        </p:nvSpPr>
        <p:spPr>
          <a:xfrm>
            <a:off x="428729" y="6851626"/>
            <a:ext cx="7055048" cy="512961"/>
          </a:xfrm>
          <a:prstGeom prst="rect">
            <a:avLst/>
          </a:prstGeom>
        </p:spPr>
        <p:txBody>
          <a:bodyPr lIns="0" tIns="0" rIns="0" bIns="0" rtlCol="0" anchor="t">
            <a:spAutoFit/>
          </a:bodyPr>
          <a:lstStyle/>
          <a:p>
            <a:pPr algn="ctr">
              <a:lnSpc>
                <a:spcPts val="3999"/>
              </a:lnSpc>
              <a:spcBef>
                <a:spcPct val="0"/>
              </a:spcBef>
            </a:pPr>
            <a:r>
              <a:rPr lang="en-US" sz="3400" dirty="0">
                <a:solidFill>
                  <a:srgbClr val="6943A4"/>
                </a:solidFill>
                <a:latin typeface="Poppins ExtraBold Bold"/>
              </a:rPr>
              <a:t>Main Project Success Criteria</a:t>
            </a:r>
            <a:r>
              <a:rPr lang="en-US" sz="3508" dirty="0">
                <a:solidFill>
                  <a:srgbClr val="6943A4"/>
                </a:solidFill>
                <a:latin typeface="Poppins ExtraBold Bold"/>
              </a:rPr>
              <a:t>: </a:t>
            </a:r>
          </a:p>
        </p:txBody>
      </p:sp>
      <p:sp>
        <p:nvSpPr>
          <p:cNvPr id="11" name="TextBox 11"/>
          <p:cNvSpPr txBox="1"/>
          <p:nvPr/>
        </p:nvSpPr>
        <p:spPr>
          <a:xfrm>
            <a:off x="-1447800" y="4092845"/>
            <a:ext cx="19250874" cy="512961"/>
          </a:xfrm>
          <a:prstGeom prst="rect">
            <a:avLst/>
          </a:prstGeom>
        </p:spPr>
        <p:txBody>
          <a:bodyPr lIns="0" tIns="0" rIns="0" bIns="0" rtlCol="0" anchor="t">
            <a:spAutoFit/>
          </a:bodyPr>
          <a:lstStyle/>
          <a:p>
            <a:pPr algn="ctr">
              <a:lnSpc>
                <a:spcPts val="3999"/>
              </a:lnSpc>
              <a:spcBef>
                <a:spcPct val="0"/>
              </a:spcBef>
            </a:pPr>
            <a:r>
              <a:rPr lang="en-US" sz="3400" dirty="0">
                <a:solidFill>
                  <a:srgbClr val="6943A4"/>
                </a:solidFill>
                <a:latin typeface="Poppins ExtraBold Bold"/>
              </a:rPr>
              <a:t>Project </a:t>
            </a:r>
            <a:r>
              <a:rPr lang="en-US" sz="3400" dirty="0" err="1">
                <a:solidFill>
                  <a:srgbClr val="6943A4"/>
                </a:solidFill>
                <a:latin typeface="Poppins ExtraBold Bold"/>
              </a:rPr>
              <a:t>Manager:</a:t>
            </a:r>
            <a:r>
              <a:rPr lang="en-US" sz="3400" dirty="0" err="1">
                <a:solidFill>
                  <a:srgbClr val="004AAD"/>
                </a:solidFill>
                <a:latin typeface="Poppins ExtraBold"/>
              </a:rPr>
              <a:t>Amal</a:t>
            </a:r>
            <a:r>
              <a:rPr lang="en-US" sz="3400" dirty="0">
                <a:solidFill>
                  <a:srgbClr val="004AAD"/>
                </a:solidFill>
                <a:latin typeface="Poppins ExtraBold"/>
              </a:rPr>
              <a:t> Naser Alharbi,  anaser-alharbi@gmail.com </a:t>
            </a:r>
          </a:p>
        </p:txBody>
      </p:sp>
      <p:sp>
        <p:nvSpPr>
          <p:cNvPr id="12" name="TextBox 12"/>
          <p:cNvSpPr txBox="1"/>
          <p:nvPr/>
        </p:nvSpPr>
        <p:spPr>
          <a:xfrm>
            <a:off x="626762" y="7678461"/>
            <a:ext cx="16158865" cy="1550735"/>
          </a:xfrm>
          <a:prstGeom prst="rect">
            <a:avLst/>
          </a:prstGeom>
        </p:spPr>
        <p:txBody>
          <a:bodyPr lIns="0" tIns="0" rIns="0" bIns="0" rtlCol="0" anchor="t">
            <a:spAutoFit/>
          </a:bodyPr>
          <a:lstStyle/>
          <a:p>
            <a:pPr algn="ctr">
              <a:lnSpc>
                <a:spcPts val="3999"/>
              </a:lnSpc>
            </a:pPr>
            <a:r>
              <a:rPr lang="en-US" sz="3400" dirty="0">
                <a:solidFill>
                  <a:srgbClr val="004AAD"/>
                </a:solidFill>
                <a:latin typeface="Poppins ExtraBold"/>
              </a:rPr>
              <a:t>Scope: The project includes all requirements within the specific scope </a:t>
            </a:r>
          </a:p>
          <a:p>
            <a:pPr algn="ctr">
              <a:lnSpc>
                <a:spcPts val="3999"/>
              </a:lnSpc>
              <a:spcBef>
                <a:spcPct val="0"/>
              </a:spcBef>
            </a:pPr>
            <a:r>
              <a:rPr lang="en-US" sz="3400" dirty="0">
                <a:solidFill>
                  <a:srgbClr val="004AAD"/>
                </a:solidFill>
                <a:latin typeface="Poppins ExtraBold"/>
              </a:rPr>
              <a:t> </a:t>
            </a:r>
          </a:p>
          <a:p>
            <a:pPr algn="ctr">
              <a:lnSpc>
                <a:spcPts val="3999"/>
              </a:lnSpc>
              <a:spcBef>
                <a:spcPct val="0"/>
              </a:spcBef>
            </a:pPr>
            <a:endParaRPr lang="en-US" sz="3508" dirty="0">
              <a:solidFill>
                <a:srgbClr val="004AAD"/>
              </a:solidFill>
              <a:latin typeface="Poppins ExtraBold"/>
            </a:endParaRPr>
          </a:p>
        </p:txBody>
      </p:sp>
      <p:sp>
        <p:nvSpPr>
          <p:cNvPr id="13" name="TextBox 13"/>
          <p:cNvSpPr txBox="1"/>
          <p:nvPr/>
        </p:nvSpPr>
        <p:spPr>
          <a:xfrm>
            <a:off x="883268" y="8449066"/>
            <a:ext cx="16299245" cy="512961"/>
          </a:xfrm>
          <a:prstGeom prst="rect">
            <a:avLst/>
          </a:prstGeom>
        </p:spPr>
        <p:txBody>
          <a:bodyPr lIns="0" tIns="0" rIns="0" bIns="0" rtlCol="0" anchor="t">
            <a:spAutoFit/>
          </a:bodyPr>
          <a:lstStyle/>
          <a:p>
            <a:pPr algn="ctr">
              <a:lnSpc>
                <a:spcPts val="3999"/>
              </a:lnSpc>
              <a:spcBef>
                <a:spcPct val="0"/>
              </a:spcBef>
            </a:pPr>
            <a:r>
              <a:rPr lang="en-US" sz="3400" dirty="0">
                <a:solidFill>
                  <a:srgbClr val="004AAD"/>
                </a:solidFill>
                <a:latin typeface="Poppins ExtraBold"/>
              </a:rPr>
              <a:t>Time: Complete the project on or before the January  22,2023 deadline</a:t>
            </a:r>
          </a:p>
        </p:txBody>
      </p:sp>
      <p:sp>
        <p:nvSpPr>
          <p:cNvPr id="14" name="TextBox 14"/>
          <p:cNvSpPr txBox="1"/>
          <p:nvPr/>
        </p:nvSpPr>
        <p:spPr>
          <a:xfrm>
            <a:off x="1448889" y="9219671"/>
            <a:ext cx="14514612" cy="512961"/>
          </a:xfrm>
          <a:prstGeom prst="rect">
            <a:avLst/>
          </a:prstGeom>
        </p:spPr>
        <p:txBody>
          <a:bodyPr lIns="0" tIns="0" rIns="0" bIns="0" rtlCol="0" anchor="t">
            <a:spAutoFit/>
          </a:bodyPr>
          <a:lstStyle/>
          <a:p>
            <a:pPr algn="ctr">
              <a:lnSpc>
                <a:spcPts val="3999"/>
              </a:lnSpc>
              <a:spcBef>
                <a:spcPct val="0"/>
              </a:spcBef>
            </a:pPr>
            <a:r>
              <a:rPr lang="en-US" sz="3400" dirty="0">
                <a:solidFill>
                  <a:srgbClr val="004AAD"/>
                </a:solidFill>
                <a:latin typeface="Poppins ExtraBold"/>
              </a:rPr>
              <a:t>Cost: Complete the project with a budget of 250,000 SAR or less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497738"/>
            <a:ext cx="16241239" cy="6503305"/>
          </a:xfrm>
          <a:prstGeom prst="rect">
            <a:avLst/>
          </a:prstGeom>
        </p:spPr>
      </p:pic>
      <p:sp>
        <p:nvSpPr>
          <p:cNvPr id="3" name="TextBox 3"/>
          <p:cNvSpPr txBox="1"/>
          <p:nvPr/>
        </p:nvSpPr>
        <p:spPr>
          <a:xfrm>
            <a:off x="-622596" y="600081"/>
            <a:ext cx="18910596" cy="771514"/>
          </a:xfrm>
          <a:prstGeom prst="rect">
            <a:avLst/>
          </a:prstGeom>
        </p:spPr>
        <p:txBody>
          <a:bodyPr lIns="0" tIns="0" rIns="0" bIns="0" rtlCol="0" anchor="t">
            <a:spAutoFit/>
          </a:bodyPr>
          <a:lstStyle/>
          <a:p>
            <a:pPr algn="ctr">
              <a:lnSpc>
                <a:spcPts val="6300"/>
              </a:lnSpc>
            </a:pPr>
            <a:r>
              <a:rPr lang="en-US" sz="4500">
                <a:solidFill>
                  <a:srgbClr val="004AAD"/>
                </a:solidFill>
                <a:latin typeface="Open Sans Extra Bold"/>
              </a:rPr>
              <a:t>Tasks Have Lag Time: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sp>
        <p:nvSpPr>
          <p:cNvPr id="2" name="TextBox 2"/>
          <p:cNvSpPr txBox="1"/>
          <p:nvPr/>
        </p:nvSpPr>
        <p:spPr>
          <a:xfrm>
            <a:off x="1448991" y="603069"/>
            <a:ext cx="5143202" cy="1250950"/>
          </a:xfrm>
          <a:prstGeom prst="rect">
            <a:avLst/>
          </a:prstGeom>
        </p:spPr>
        <p:txBody>
          <a:bodyPr lIns="0" tIns="0" rIns="0" bIns="0" rtlCol="0" anchor="t">
            <a:spAutoFit/>
          </a:bodyPr>
          <a:lstStyle/>
          <a:p>
            <a:pPr algn="ctr">
              <a:lnSpc>
                <a:spcPts val="9799"/>
              </a:lnSpc>
            </a:pPr>
            <a:r>
              <a:rPr lang="en-US" sz="6999">
                <a:solidFill>
                  <a:srgbClr val="004AAD"/>
                </a:solidFill>
                <a:latin typeface="Poppins ExtraBold"/>
              </a:rPr>
              <a:t>References</a:t>
            </a:r>
          </a:p>
        </p:txBody>
      </p:sp>
      <p:sp>
        <p:nvSpPr>
          <p:cNvPr id="3" name="TextBox 3"/>
          <p:cNvSpPr txBox="1"/>
          <p:nvPr/>
        </p:nvSpPr>
        <p:spPr>
          <a:xfrm>
            <a:off x="233923" y="2544422"/>
            <a:ext cx="11967296" cy="4211955"/>
          </a:xfrm>
          <a:prstGeom prst="rect">
            <a:avLst/>
          </a:prstGeom>
        </p:spPr>
        <p:txBody>
          <a:bodyPr lIns="0" tIns="0" rIns="0" bIns="0" rtlCol="0" anchor="t">
            <a:spAutoFit/>
          </a:bodyPr>
          <a:lstStyle/>
          <a:p>
            <a:pPr algn="ctr">
              <a:lnSpc>
                <a:spcPts val="6720"/>
              </a:lnSpc>
            </a:pPr>
            <a:r>
              <a:rPr lang="en-US" sz="4800">
                <a:solidFill>
                  <a:srgbClr val="000000"/>
                </a:solidFill>
                <a:latin typeface="Inter Italics"/>
              </a:rPr>
              <a:t>Donate Life America: National donor description report card.[http://donatelife.net/2013-nationaldonor-description-report-card-released/]</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6072">
            <a:off x="13032625" y="-6479038"/>
            <a:ext cx="21180534" cy="223541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BD6E7"/>
        </a:solidFill>
        <a:effectLst/>
      </p:bgPr>
    </p:bg>
    <p:spTree>
      <p:nvGrpSpPr>
        <p:cNvPr id="1" name=""/>
        <p:cNvGrpSpPr/>
        <p:nvPr/>
      </p:nvGrpSpPr>
      <p:grpSpPr>
        <a:xfrm>
          <a:off x="0" y="0"/>
          <a:ext cx="0" cy="0"/>
          <a:chOff x="0" y="0"/>
          <a:chExt cx="0" cy="0"/>
        </a:xfrm>
      </p:grpSpPr>
      <p:grpSp>
        <p:nvGrpSpPr>
          <p:cNvPr id="2" name="Group 2"/>
          <p:cNvGrpSpPr/>
          <p:nvPr/>
        </p:nvGrpSpPr>
        <p:grpSpPr>
          <a:xfrm>
            <a:off x="3384465" y="680881"/>
            <a:ext cx="11203759" cy="7583163"/>
            <a:chOff x="0" y="0"/>
            <a:chExt cx="14938345" cy="10110884"/>
          </a:xfrm>
        </p:grpSpPr>
        <p:sp>
          <p:nvSpPr>
            <p:cNvPr id="3" name="TextBox 3"/>
            <p:cNvSpPr txBox="1"/>
            <p:nvPr/>
          </p:nvSpPr>
          <p:spPr>
            <a:xfrm rot="-592460">
              <a:off x="332916" y="1610228"/>
              <a:ext cx="14107115" cy="4263465"/>
            </a:xfrm>
            <a:prstGeom prst="rect">
              <a:avLst/>
            </a:prstGeom>
          </p:spPr>
          <p:txBody>
            <a:bodyPr lIns="0" tIns="0" rIns="0" bIns="0" rtlCol="0" anchor="t">
              <a:spAutoFit/>
            </a:bodyPr>
            <a:lstStyle/>
            <a:p>
              <a:pPr algn="ctr">
                <a:lnSpc>
                  <a:spcPts val="23233"/>
                </a:lnSpc>
                <a:spcBef>
                  <a:spcPct val="0"/>
                </a:spcBef>
              </a:pPr>
              <a:r>
                <a:rPr lang="en-US" sz="23233">
                  <a:solidFill>
                    <a:srgbClr val="F6F3E4"/>
                  </a:solidFill>
                  <a:latin typeface="Bukhari Script Bold"/>
                </a:rPr>
                <a:t>Thank</a:t>
              </a:r>
            </a:p>
          </p:txBody>
        </p:sp>
        <p:sp>
          <p:nvSpPr>
            <p:cNvPr id="4" name="TextBox 4"/>
            <p:cNvSpPr txBox="1"/>
            <p:nvPr/>
          </p:nvSpPr>
          <p:spPr>
            <a:xfrm rot="-515361">
              <a:off x="1855179" y="5317001"/>
              <a:ext cx="12865448" cy="3855052"/>
            </a:xfrm>
            <a:prstGeom prst="rect">
              <a:avLst/>
            </a:prstGeom>
          </p:spPr>
          <p:txBody>
            <a:bodyPr lIns="0" tIns="0" rIns="0" bIns="0" rtlCol="0" anchor="t">
              <a:spAutoFit/>
            </a:bodyPr>
            <a:lstStyle/>
            <a:p>
              <a:pPr algn="ctr">
                <a:lnSpc>
                  <a:spcPts val="20910"/>
                </a:lnSpc>
                <a:spcBef>
                  <a:spcPct val="0"/>
                </a:spcBef>
              </a:pPr>
              <a:r>
                <a:rPr lang="en-US" sz="20910">
                  <a:solidFill>
                    <a:srgbClr val="F6F3E4"/>
                  </a:solidFill>
                  <a:latin typeface="Bukhari Script Bold"/>
                </a:rPr>
                <a:t>you!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6379" y="6733017"/>
            <a:ext cx="4184729" cy="3820309"/>
          </a:xfrm>
          <a:prstGeom prst="rect">
            <a:avLst/>
          </a:prstGeom>
        </p:spPr>
      </p:pic>
      <p:sp>
        <p:nvSpPr>
          <p:cNvPr id="3" name="TextBox 3"/>
          <p:cNvSpPr txBox="1"/>
          <p:nvPr/>
        </p:nvSpPr>
        <p:spPr>
          <a:xfrm>
            <a:off x="369168" y="5626166"/>
            <a:ext cx="17514492" cy="1502348"/>
          </a:xfrm>
          <a:prstGeom prst="rect">
            <a:avLst/>
          </a:prstGeom>
        </p:spPr>
        <p:txBody>
          <a:bodyPr lIns="0" tIns="0" rIns="0" bIns="0" rtlCol="0" anchor="t">
            <a:spAutoFit/>
          </a:bodyPr>
          <a:lstStyle/>
          <a:p>
            <a:pPr marL="735912" lvl="1" indent="-367956" algn="ctr">
              <a:lnSpc>
                <a:spcPts val="3885"/>
              </a:lnSpc>
              <a:buFont typeface="Arial"/>
              <a:buChar char="•"/>
            </a:pPr>
            <a:r>
              <a:rPr lang="en-US" sz="3408" dirty="0">
                <a:solidFill>
                  <a:srgbClr val="004AAD"/>
                </a:solidFill>
                <a:latin typeface="Poppins ExtraBold"/>
              </a:rPr>
              <a:t>For administrations: They can review donation applications and approve them or reject them after viewing the health profile -which is provided by the ministry of health </a:t>
            </a:r>
          </a:p>
        </p:txBody>
      </p:sp>
      <p:pic>
        <p:nvPicPr>
          <p:cNvPr id="4" name="Picture 4"/>
          <p:cNvPicPr>
            <a:picLocks noChangeAspect="1"/>
          </p:cNvPicPr>
          <p:nvPr/>
        </p:nvPicPr>
        <p:blipFill>
          <a:blip r:embed="rId2">
            <a:alphaModFix amt="3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28226" y="7128515"/>
            <a:ext cx="3459774" cy="3158485"/>
          </a:xfrm>
          <a:prstGeom prst="rect">
            <a:avLst/>
          </a:prstGeom>
        </p:spPr>
      </p:pic>
      <p:sp>
        <p:nvSpPr>
          <p:cNvPr id="5" name="TextBox 5"/>
          <p:cNvSpPr txBox="1"/>
          <p:nvPr/>
        </p:nvSpPr>
        <p:spPr>
          <a:xfrm>
            <a:off x="369168" y="7385316"/>
            <a:ext cx="16705811" cy="1045910"/>
          </a:xfrm>
          <a:prstGeom prst="rect">
            <a:avLst/>
          </a:prstGeom>
        </p:spPr>
        <p:txBody>
          <a:bodyPr lIns="0" tIns="0" rIns="0" bIns="0" rtlCol="0" anchor="t">
            <a:spAutoFit/>
          </a:bodyPr>
          <a:lstStyle/>
          <a:p>
            <a:pPr marL="757501" lvl="1" indent="-378751" algn="ctr">
              <a:lnSpc>
                <a:spcPts val="3999"/>
              </a:lnSpc>
              <a:buFont typeface="Arial"/>
              <a:buChar char="•"/>
            </a:pPr>
            <a:r>
              <a:rPr lang="en-US" sz="3508">
                <a:solidFill>
                  <a:srgbClr val="004AAD"/>
                </a:solidFill>
                <a:latin typeface="Poppins ExtraBold"/>
              </a:rPr>
              <a:t>After approving the donation application, the system must schedule a date for the operation coordinating with the hospitals.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6379" y="-1791371"/>
            <a:ext cx="8294800" cy="3212350"/>
          </a:xfrm>
          <a:prstGeom prst="rect">
            <a:avLst/>
          </a:prstGeom>
        </p:spPr>
      </p:pic>
      <p:sp>
        <p:nvSpPr>
          <p:cNvPr id="7" name="TextBox 7"/>
          <p:cNvSpPr txBox="1"/>
          <p:nvPr/>
        </p:nvSpPr>
        <p:spPr>
          <a:xfrm>
            <a:off x="1437007" y="73283"/>
            <a:ext cx="9445983" cy="1082043"/>
          </a:xfrm>
          <a:prstGeom prst="rect">
            <a:avLst/>
          </a:prstGeom>
        </p:spPr>
        <p:txBody>
          <a:bodyPr lIns="0" tIns="0" rIns="0" bIns="0" rtlCol="0" anchor="t">
            <a:spAutoFit/>
          </a:bodyPr>
          <a:lstStyle/>
          <a:p>
            <a:pPr>
              <a:lnSpc>
                <a:spcPts val="7980"/>
              </a:lnSpc>
            </a:pPr>
            <a:r>
              <a:rPr lang="en-US" sz="7000">
                <a:solidFill>
                  <a:srgbClr val="004AAD"/>
                </a:solidFill>
                <a:latin typeface="Poppins ExtraBold"/>
              </a:rPr>
              <a:t>Approach</a:t>
            </a:r>
          </a:p>
        </p:txBody>
      </p:sp>
      <p:sp>
        <p:nvSpPr>
          <p:cNvPr id="8" name="TextBox 8"/>
          <p:cNvSpPr txBox="1"/>
          <p:nvPr/>
        </p:nvSpPr>
        <p:spPr>
          <a:xfrm>
            <a:off x="369168" y="2449713"/>
            <a:ext cx="15429937" cy="1502348"/>
          </a:xfrm>
          <a:prstGeom prst="rect">
            <a:avLst/>
          </a:prstGeom>
        </p:spPr>
        <p:txBody>
          <a:bodyPr lIns="0" tIns="0" rIns="0" bIns="0" rtlCol="0" anchor="t">
            <a:spAutoFit/>
          </a:bodyPr>
          <a:lstStyle/>
          <a:p>
            <a:pPr marL="735912" lvl="1" indent="-367956" algn="ctr">
              <a:lnSpc>
                <a:spcPts val="3885"/>
              </a:lnSpc>
              <a:buFont typeface="Arial"/>
              <a:buChar char="•"/>
            </a:pPr>
            <a:r>
              <a:rPr lang="en-US" sz="3408">
                <a:solidFill>
                  <a:srgbClr val="004AAD"/>
                </a:solidFill>
                <a:latin typeface="Poppins ExtraBold"/>
              </a:rPr>
              <a:t>For donors: The donor should register in the application, then he can click to make donation. After that, he should file out his health records. </a:t>
            </a:r>
          </a:p>
        </p:txBody>
      </p:sp>
      <p:sp>
        <p:nvSpPr>
          <p:cNvPr id="9" name="TextBox 9"/>
          <p:cNvSpPr txBox="1"/>
          <p:nvPr/>
        </p:nvSpPr>
        <p:spPr>
          <a:xfrm>
            <a:off x="369168" y="4037786"/>
            <a:ext cx="15710563" cy="1502348"/>
          </a:xfrm>
          <a:prstGeom prst="rect">
            <a:avLst/>
          </a:prstGeom>
        </p:spPr>
        <p:txBody>
          <a:bodyPr lIns="0" tIns="0" rIns="0" bIns="0" rtlCol="0" anchor="t">
            <a:spAutoFit/>
          </a:bodyPr>
          <a:lstStyle/>
          <a:p>
            <a:pPr marL="735912" lvl="1" indent="-367956" algn="ctr">
              <a:lnSpc>
                <a:spcPts val="3885"/>
              </a:lnSpc>
              <a:buFont typeface="Arial"/>
              <a:buChar char="•"/>
            </a:pPr>
            <a:r>
              <a:rPr lang="en-US" sz="3408">
                <a:solidFill>
                  <a:srgbClr val="004AAD"/>
                </a:solidFill>
                <a:latin typeface="Poppins ExtraBold"/>
              </a:rPr>
              <a:t>For patients: they can apply their needs for organs, and the system will notify them when having donors to complete the surgery procedures.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32634" y="1684408"/>
            <a:ext cx="6855366" cy="72352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92242" y="2284243"/>
            <a:ext cx="4905469" cy="5796714"/>
          </a:xfrm>
          <a:prstGeom prst="rect">
            <a:avLst/>
          </a:prstGeom>
        </p:spPr>
      </p:pic>
      <p:sp>
        <p:nvSpPr>
          <p:cNvPr id="4" name="TextBox 4"/>
          <p:cNvSpPr txBox="1"/>
          <p:nvPr/>
        </p:nvSpPr>
        <p:spPr>
          <a:xfrm>
            <a:off x="1028700" y="2489954"/>
            <a:ext cx="11199707" cy="6103252"/>
          </a:xfrm>
          <a:prstGeom prst="rect">
            <a:avLst/>
          </a:prstGeom>
        </p:spPr>
        <p:txBody>
          <a:bodyPr lIns="0" tIns="0" rIns="0" bIns="0" rtlCol="0" anchor="t">
            <a:spAutoFit/>
          </a:bodyPr>
          <a:lstStyle/>
          <a:p>
            <a:pPr>
              <a:lnSpc>
                <a:spcPts val="4850"/>
              </a:lnSpc>
            </a:pPr>
            <a:r>
              <a:rPr lang="en-US" sz="3464" dirty="0">
                <a:solidFill>
                  <a:srgbClr val="6943A4"/>
                </a:solidFill>
                <a:latin typeface="Poppins ExtraBold"/>
              </a:rPr>
              <a:t> The requirement collected in this project will work     together, for achieving the project objectives</a:t>
            </a:r>
          </a:p>
          <a:p>
            <a:pPr>
              <a:lnSpc>
                <a:spcPts val="4850"/>
              </a:lnSpc>
            </a:pPr>
            <a:endParaRPr lang="en-US" sz="3464" dirty="0">
              <a:solidFill>
                <a:srgbClr val="6943A4"/>
              </a:solidFill>
              <a:latin typeface="Poppins ExtraBold"/>
            </a:endParaRPr>
          </a:p>
          <a:p>
            <a:pPr>
              <a:lnSpc>
                <a:spcPts val="4850"/>
              </a:lnSpc>
            </a:pPr>
            <a:r>
              <a:rPr lang="en-US" sz="3464" dirty="0">
                <a:solidFill>
                  <a:srgbClr val="000000"/>
                </a:solidFill>
                <a:latin typeface="Poppins ExtraBold"/>
              </a:rPr>
              <a:t> By storing information and contacts of :</a:t>
            </a:r>
          </a:p>
          <a:p>
            <a:pPr>
              <a:lnSpc>
                <a:spcPts val="4850"/>
              </a:lnSpc>
            </a:pPr>
            <a:endParaRPr lang="en-US" sz="3464" dirty="0">
              <a:solidFill>
                <a:srgbClr val="000000"/>
              </a:solidFill>
              <a:latin typeface="Poppins ExtraBold"/>
            </a:endParaRPr>
          </a:p>
          <a:p>
            <a:pPr marL="747987" lvl="1" indent="-373993">
              <a:lnSpc>
                <a:spcPts val="4850"/>
              </a:lnSpc>
              <a:buFont typeface="Arial"/>
              <a:buChar char="•"/>
            </a:pPr>
            <a:r>
              <a:rPr lang="en-US" sz="3464" dirty="0">
                <a:solidFill>
                  <a:srgbClr val="000000"/>
                </a:solidFill>
                <a:latin typeface="Poppins ExtraBold"/>
              </a:rPr>
              <a:t>Donors </a:t>
            </a:r>
          </a:p>
          <a:p>
            <a:pPr marL="747987" lvl="1" indent="-373993">
              <a:lnSpc>
                <a:spcPts val="4850"/>
              </a:lnSpc>
              <a:buFont typeface="Arial"/>
              <a:buChar char="•"/>
            </a:pPr>
            <a:r>
              <a:rPr lang="en-US" sz="3464" dirty="0">
                <a:solidFill>
                  <a:srgbClr val="000000"/>
                </a:solidFill>
                <a:latin typeface="Poppins ExtraBold"/>
              </a:rPr>
              <a:t>Patients in need of organ transplantation.</a:t>
            </a:r>
          </a:p>
          <a:p>
            <a:pPr marL="747987" lvl="1" indent="-373993">
              <a:lnSpc>
                <a:spcPts val="4850"/>
              </a:lnSpc>
              <a:buFont typeface="Arial"/>
              <a:buChar char="•"/>
            </a:pPr>
            <a:r>
              <a:rPr lang="en-US" sz="3464" dirty="0">
                <a:solidFill>
                  <a:srgbClr val="000000"/>
                </a:solidFill>
                <a:latin typeface="Poppins ExtraBold"/>
              </a:rPr>
              <a:t>Hospitals where the donor donates, or the patient goes to get the donation.  </a:t>
            </a:r>
          </a:p>
        </p:txBody>
      </p:sp>
      <p:sp>
        <p:nvSpPr>
          <p:cNvPr id="5" name="TextBox 5"/>
          <p:cNvSpPr txBox="1"/>
          <p:nvPr/>
        </p:nvSpPr>
        <p:spPr>
          <a:xfrm>
            <a:off x="1028700" y="1009650"/>
            <a:ext cx="7724808" cy="1082040"/>
          </a:xfrm>
          <a:prstGeom prst="rect">
            <a:avLst/>
          </a:prstGeom>
        </p:spPr>
        <p:txBody>
          <a:bodyPr lIns="0" tIns="0" rIns="0" bIns="0" rtlCol="0" anchor="t">
            <a:spAutoFit/>
          </a:bodyPr>
          <a:lstStyle/>
          <a:p>
            <a:pPr>
              <a:lnSpc>
                <a:spcPts val="7979"/>
              </a:lnSpc>
            </a:pPr>
            <a:r>
              <a:rPr lang="en-US" sz="6999">
                <a:solidFill>
                  <a:srgbClr val="000000"/>
                </a:solidFill>
                <a:latin typeface="Poppins ExtraBold"/>
              </a:rPr>
              <a:t>Scope Statment: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6999" y="-393785"/>
            <a:ext cx="17986655" cy="10680785"/>
            <a:chOff x="0" y="0"/>
            <a:chExt cx="4737226" cy="2813046"/>
          </a:xfrm>
        </p:grpSpPr>
        <p:sp>
          <p:nvSpPr>
            <p:cNvPr id="3" name="Freeform 3"/>
            <p:cNvSpPr/>
            <p:nvPr/>
          </p:nvSpPr>
          <p:spPr>
            <a:xfrm>
              <a:off x="0" y="0"/>
              <a:ext cx="4737226" cy="2813046"/>
            </a:xfrm>
            <a:custGeom>
              <a:avLst/>
              <a:gdLst/>
              <a:ahLst/>
              <a:cxnLst/>
              <a:rect l="l" t="t" r="r" b="b"/>
              <a:pathLst>
                <a:path w="4737226" h="2813046">
                  <a:moveTo>
                    <a:pt x="0" y="0"/>
                  </a:moveTo>
                  <a:lnTo>
                    <a:pt x="4737226" y="0"/>
                  </a:lnTo>
                  <a:lnTo>
                    <a:pt x="4737226" y="2813046"/>
                  </a:lnTo>
                  <a:lnTo>
                    <a:pt x="0" y="2813046"/>
                  </a:lnTo>
                  <a:close/>
                </a:path>
              </a:pathLst>
            </a:custGeom>
            <a:solidFill>
              <a:srgbClr val="A0D9F6"/>
            </a:solidFill>
          </p:spPr>
          <p:txBody>
            <a:bodyPr/>
            <a:lstStyle/>
            <a:p>
              <a:endParaRPr lang="ar-SA"/>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276999" y="2474107"/>
            <a:ext cx="3698103" cy="7812893"/>
          </a:xfrm>
          <a:prstGeom prst="rect">
            <a:avLst/>
          </a:prstGeom>
        </p:spPr>
      </p:pic>
      <p:pic>
        <p:nvPicPr>
          <p:cNvPr id="6" name="Picture 6"/>
          <p:cNvPicPr>
            <a:picLocks noChangeAspect="1"/>
          </p:cNvPicPr>
          <p:nvPr/>
        </p:nvPicPr>
        <p:blipFill>
          <a:blip r:embed="rId3"/>
          <a:srcRect/>
          <a:stretch>
            <a:fillRect/>
          </a:stretch>
        </p:blipFill>
        <p:spPr>
          <a:xfrm>
            <a:off x="4650023" y="794101"/>
            <a:ext cx="12040711" cy="9036639"/>
          </a:xfrm>
          <a:prstGeom prst="rect">
            <a:avLst/>
          </a:prstGeom>
        </p:spPr>
      </p:pic>
      <p:sp>
        <p:nvSpPr>
          <p:cNvPr id="7" name="TextBox 7"/>
          <p:cNvSpPr txBox="1"/>
          <p:nvPr/>
        </p:nvSpPr>
        <p:spPr>
          <a:xfrm>
            <a:off x="1078183" y="188851"/>
            <a:ext cx="3571839" cy="1181926"/>
          </a:xfrm>
          <a:prstGeom prst="rect">
            <a:avLst/>
          </a:prstGeom>
        </p:spPr>
        <p:txBody>
          <a:bodyPr lIns="0" tIns="0" rIns="0" bIns="0" rtlCol="0" anchor="t">
            <a:spAutoFit/>
          </a:bodyPr>
          <a:lstStyle/>
          <a:p>
            <a:pPr algn="ctr">
              <a:lnSpc>
                <a:spcPts val="8673"/>
              </a:lnSpc>
              <a:spcBef>
                <a:spcPct val="0"/>
              </a:spcBef>
            </a:pPr>
            <a:r>
              <a:rPr lang="en-US" sz="7608">
                <a:solidFill>
                  <a:srgbClr val="004AAD"/>
                </a:solidFill>
                <a:latin typeface="Poppins ExtraBold"/>
              </a:rPr>
              <a:t>WBS: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68220" y="7374244"/>
            <a:ext cx="2837449" cy="467553"/>
            <a:chOff x="0" y="0"/>
            <a:chExt cx="1302541" cy="214632"/>
          </a:xfrm>
        </p:grpSpPr>
        <p:sp>
          <p:nvSpPr>
            <p:cNvPr id="3" name="Freeform 3"/>
            <p:cNvSpPr/>
            <p:nvPr/>
          </p:nvSpPr>
          <p:spPr>
            <a:xfrm>
              <a:off x="0" y="0"/>
              <a:ext cx="1302541" cy="214632"/>
            </a:xfrm>
            <a:custGeom>
              <a:avLst/>
              <a:gdLst/>
              <a:ahLst/>
              <a:cxnLst/>
              <a:rect l="l" t="t" r="r" b="b"/>
              <a:pathLst>
                <a:path w="1302541" h="214632">
                  <a:moveTo>
                    <a:pt x="0" y="0"/>
                  </a:moveTo>
                  <a:lnTo>
                    <a:pt x="1302541" y="0"/>
                  </a:lnTo>
                  <a:lnTo>
                    <a:pt x="1302541" y="214632"/>
                  </a:lnTo>
                  <a:lnTo>
                    <a:pt x="0" y="214632"/>
                  </a:lnTo>
                  <a:close/>
                </a:path>
              </a:pathLst>
            </a:custGeom>
            <a:solidFill>
              <a:srgbClr val="A0D9F6"/>
            </a:solidFill>
          </p:spPr>
          <p:txBody>
            <a:bodyPr/>
            <a:lstStyle/>
            <a:p>
              <a:endParaRPr lang="ar-SA"/>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alphaModFix amt="7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43365" y="210522"/>
            <a:ext cx="2956800" cy="2699312"/>
          </a:xfrm>
          <a:prstGeom prst="rect">
            <a:avLst/>
          </a:prstGeom>
        </p:spPr>
      </p:pic>
      <p:pic>
        <p:nvPicPr>
          <p:cNvPr id="6" name="Picture 6"/>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11906" y="210522"/>
            <a:ext cx="2956800" cy="2699312"/>
          </a:xfrm>
          <a:prstGeom prst="rect">
            <a:avLst/>
          </a:prstGeom>
        </p:spPr>
      </p:pic>
      <p:grpSp>
        <p:nvGrpSpPr>
          <p:cNvPr id="7" name="Group 7"/>
          <p:cNvGrpSpPr/>
          <p:nvPr/>
        </p:nvGrpSpPr>
        <p:grpSpPr>
          <a:xfrm>
            <a:off x="3021356" y="4307476"/>
            <a:ext cx="2754300" cy="467553"/>
            <a:chOff x="0" y="0"/>
            <a:chExt cx="1264371" cy="214632"/>
          </a:xfrm>
        </p:grpSpPr>
        <p:sp>
          <p:nvSpPr>
            <p:cNvPr id="8" name="Freeform 8"/>
            <p:cNvSpPr/>
            <p:nvPr/>
          </p:nvSpPr>
          <p:spPr>
            <a:xfrm>
              <a:off x="0" y="0"/>
              <a:ext cx="1264371" cy="214632"/>
            </a:xfrm>
            <a:custGeom>
              <a:avLst/>
              <a:gdLst/>
              <a:ahLst/>
              <a:cxnLst/>
              <a:rect l="l" t="t" r="r" b="b"/>
              <a:pathLst>
                <a:path w="1264371" h="214632">
                  <a:moveTo>
                    <a:pt x="0" y="0"/>
                  </a:moveTo>
                  <a:lnTo>
                    <a:pt x="1264371" y="0"/>
                  </a:lnTo>
                  <a:lnTo>
                    <a:pt x="1264371" y="214632"/>
                  </a:lnTo>
                  <a:lnTo>
                    <a:pt x="0" y="214632"/>
                  </a:lnTo>
                  <a:close/>
                </a:path>
              </a:pathLst>
            </a:custGeom>
            <a:solidFill>
              <a:srgbClr val="A0D9F6"/>
            </a:solidFill>
          </p:spPr>
          <p:txBody>
            <a:bodyPr/>
            <a:lstStyle/>
            <a:p>
              <a:endParaRPr lang="ar-SA"/>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6185019" y="4307476"/>
            <a:ext cx="2754300" cy="467553"/>
            <a:chOff x="0" y="0"/>
            <a:chExt cx="1264371" cy="214632"/>
          </a:xfrm>
        </p:grpSpPr>
        <p:sp>
          <p:nvSpPr>
            <p:cNvPr id="11" name="Freeform 11"/>
            <p:cNvSpPr/>
            <p:nvPr/>
          </p:nvSpPr>
          <p:spPr>
            <a:xfrm>
              <a:off x="0" y="0"/>
              <a:ext cx="1264371" cy="214632"/>
            </a:xfrm>
            <a:custGeom>
              <a:avLst/>
              <a:gdLst/>
              <a:ahLst/>
              <a:cxnLst/>
              <a:rect l="l" t="t" r="r" b="b"/>
              <a:pathLst>
                <a:path w="1264371" h="214632">
                  <a:moveTo>
                    <a:pt x="0" y="0"/>
                  </a:moveTo>
                  <a:lnTo>
                    <a:pt x="1264371" y="0"/>
                  </a:lnTo>
                  <a:lnTo>
                    <a:pt x="1264371" y="214632"/>
                  </a:lnTo>
                  <a:lnTo>
                    <a:pt x="0" y="214632"/>
                  </a:lnTo>
                  <a:close/>
                </a:path>
              </a:pathLst>
            </a:custGeom>
            <a:solidFill>
              <a:srgbClr val="A0D9F6"/>
            </a:solidFill>
          </p:spPr>
          <p:txBody>
            <a:bodyPr/>
            <a:lstStyle/>
            <a:p>
              <a:endParaRPr lang="ar-SA"/>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348682" y="4307476"/>
            <a:ext cx="3163663" cy="467553"/>
            <a:chOff x="0" y="0"/>
            <a:chExt cx="1452291" cy="214632"/>
          </a:xfrm>
        </p:grpSpPr>
        <p:sp>
          <p:nvSpPr>
            <p:cNvPr id="14" name="Freeform 14"/>
            <p:cNvSpPr/>
            <p:nvPr/>
          </p:nvSpPr>
          <p:spPr>
            <a:xfrm>
              <a:off x="0" y="0"/>
              <a:ext cx="1452291" cy="214632"/>
            </a:xfrm>
            <a:custGeom>
              <a:avLst/>
              <a:gdLst/>
              <a:ahLst/>
              <a:cxnLst/>
              <a:rect l="l" t="t" r="r" b="b"/>
              <a:pathLst>
                <a:path w="1452291" h="214632">
                  <a:moveTo>
                    <a:pt x="0" y="0"/>
                  </a:moveTo>
                  <a:lnTo>
                    <a:pt x="1452291" y="0"/>
                  </a:lnTo>
                  <a:lnTo>
                    <a:pt x="1452291" y="214632"/>
                  </a:lnTo>
                  <a:lnTo>
                    <a:pt x="0" y="214632"/>
                  </a:lnTo>
                  <a:close/>
                </a:path>
              </a:pathLst>
            </a:custGeom>
            <a:solidFill>
              <a:srgbClr val="A0D9F6"/>
            </a:solidFill>
          </p:spPr>
          <p:txBody>
            <a:bodyPr/>
            <a:lstStyle/>
            <a:p>
              <a:endParaRPr lang="ar-SA"/>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2796538" y="4307476"/>
            <a:ext cx="2826805" cy="467553"/>
            <a:chOff x="0" y="0"/>
            <a:chExt cx="1297655" cy="214632"/>
          </a:xfrm>
        </p:grpSpPr>
        <p:sp>
          <p:nvSpPr>
            <p:cNvPr id="17" name="Freeform 17"/>
            <p:cNvSpPr/>
            <p:nvPr/>
          </p:nvSpPr>
          <p:spPr>
            <a:xfrm>
              <a:off x="0" y="0"/>
              <a:ext cx="1297655" cy="214632"/>
            </a:xfrm>
            <a:custGeom>
              <a:avLst/>
              <a:gdLst/>
              <a:ahLst/>
              <a:cxnLst/>
              <a:rect l="l" t="t" r="r" b="b"/>
              <a:pathLst>
                <a:path w="1297655" h="214632">
                  <a:moveTo>
                    <a:pt x="0" y="0"/>
                  </a:moveTo>
                  <a:lnTo>
                    <a:pt x="1297655" y="0"/>
                  </a:lnTo>
                  <a:lnTo>
                    <a:pt x="1297655" y="214632"/>
                  </a:lnTo>
                  <a:lnTo>
                    <a:pt x="0" y="214632"/>
                  </a:lnTo>
                  <a:close/>
                </a:path>
              </a:pathLst>
            </a:custGeom>
            <a:solidFill>
              <a:srgbClr val="A0D9F6"/>
            </a:solidFill>
          </p:spPr>
          <p:txBody>
            <a:bodyPr/>
            <a:lstStyle/>
            <a:p>
              <a:endParaRPr lang="ar-SA"/>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28700" y="7374244"/>
            <a:ext cx="2754300" cy="467553"/>
            <a:chOff x="0" y="0"/>
            <a:chExt cx="1264371" cy="214632"/>
          </a:xfrm>
        </p:grpSpPr>
        <p:sp>
          <p:nvSpPr>
            <p:cNvPr id="20" name="Freeform 20"/>
            <p:cNvSpPr/>
            <p:nvPr/>
          </p:nvSpPr>
          <p:spPr>
            <a:xfrm>
              <a:off x="0" y="0"/>
              <a:ext cx="1264371" cy="214632"/>
            </a:xfrm>
            <a:custGeom>
              <a:avLst/>
              <a:gdLst/>
              <a:ahLst/>
              <a:cxnLst/>
              <a:rect l="l" t="t" r="r" b="b"/>
              <a:pathLst>
                <a:path w="1264371" h="214632">
                  <a:moveTo>
                    <a:pt x="0" y="0"/>
                  </a:moveTo>
                  <a:lnTo>
                    <a:pt x="1264371" y="0"/>
                  </a:lnTo>
                  <a:lnTo>
                    <a:pt x="1264371" y="214632"/>
                  </a:lnTo>
                  <a:lnTo>
                    <a:pt x="0" y="214632"/>
                  </a:lnTo>
                  <a:close/>
                </a:path>
              </a:pathLst>
            </a:custGeom>
            <a:solidFill>
              <a:srgbClr val="A0D9F6"/>
            </a:solidFill>
          </p:spPr>
          <p:txBody>
            <a:bodyPr/>
            <a:lstStyle/>
            <a:p>
              <a:endParaRPr lang="ar-SA"/>
            </a:p>
          </p:txBody>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4192363" y="7374244"/>
            <a:ext cx="2754300" cy="467553"/>
            <a:chOff x="0" y="0"/>
            <a:chExt cx="1264371" cy="214632"/>
          </a:xfrm>
        </p:grpSpPr>
        <p:sp>
          <p:nvSpPr>
            <p:cNvPr id="23" name="Freeform 23"/>
            <p:cNvSpPr/>
            <p:nvPr/>
          </p:nvSpPr>
          <p:spPr>
            <a:xfrm>
              <a:off x="0" y="0"/>
              <a:ext cx="1264371" cy="214632"/>
            </a:xfrm>
            <a:custGeom>
              <a:avLst/>
              <a:gdLst/>
              <a:ahLst/>
              <a:cxnLst/>
              <a:rect l="l" t="t" r="r" b="b"/>
              <a:pathLst>
                <a:path w="1264371" h="214632">
                  <a:moveTo>
                    <a:pt x="0" y="0"/>
                  </a:moveTo>
                  <a:lnTo>
                    <a:pt x="1264371" y="0"/>
                  </a:lnTo>
                  <a:lnTo>
                    <a:pt x="1264371" y="214632"/>
                  </a:lnTo>
                  <a:lnTo>
                    <a:pt x="0" y="214632"/>
                  </a:lnTo>
                  <a:close/>
                </a:path>
              </a:pathLst>
            </a:custGeom>
            <a:solidFill>
              <a:srgbClr val="A0D9F6"/>
            </a:solidFill>
          </p:spPr>
          <p:txBody>
            <a:bodyPr/>
            <a:lstStyle/>
            <a:p>
              <a:endParaRPr lang="ar-SA"/>
            </a:p>
          </p:txBody>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7006" y="5477874"/>
            <a:ext cx="1852047" cy="1852047"/>
          </a:xfrm>
          <a:prstGeom prst="rect">
            <a:avLst/>
          </a:prstGeom>
        </p:spPr>
      </p:pic>
      <p:sp>
        <p:nvSpPr>
          <p:cNvPr id="26" name="TextBox 26"/>
          <p:cNvSpPr txBox="1"/>
          <p:nvPr/>
        </p:nvSpPr>
        <p:spPr>
          <a:xfrm>
            <a:off x="4448316" y="364234"/>
            <a:ext cx="9391368" cy="1504953"/>
          </a:xfrm>
          <a:prstGeom prst="rect">
            <a:avLst/>
          </a:prstGeom>
        </p:spPr>
        <p:txBody>
          <a:bodyPr lIns="0" tIns="0" rIns="0" bIns="0" rtlCol="0" anchor="t">
            <a:spAutoFit/>
          </a:bodyPr>
          <a:lstStyle/>
          <a:p>
            <a:pPr algn="ctr">
              <a:lnSpc>
                <a:spcPts val="5700"/>
              </a:lnSpc>
            </a:pPr>
            <a:r>
              <a:rPr lang="en-US" sz="5000">
                <a:solidFill>
                  <a:srgbClr val="000000"/>
                </a:solidFill>
                <a:latin typeface="Poppins ExtraBold"/>
              </a:rPr>
              <a:t>Roles and Responsibilities (Stakeholder Register):</a:t>
            </a:r>
          </a:p>
        </p:txBody>
      </p:sp>
      <p:sp>
        <p:nvSpPr>
          <p:cNvPr id="27" name="TextBox 27"/>
          <p:cNvSpPr txBox="1"/>
          <p:nvPr/>
        </p:nvSpPr>
        <p:spPr>
          <a:xfrm>
            <a:off x="7344870" y="7794172"/>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UI UX specialist</a:t>
            </a:r>
          </a:p>
        </p:txBody>
      </p:sp>
      <p:sp>
        <p:nvSpPr>
          <p:cNvPr id="28" name="TextBox 28"/>
          <p:cNvSpPr txBox="1"/>
          <p:nvPr/>
        </p:nvSpPr>
        <p:spPr>
          <a:xfrm>
            <a:off x="3098006" y="4362483"/>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Amal Naser Alharbi</a:t>
            </a:r>
          </a:p>
        </p:txBody>
      </p:sp>
      <p:sp>
        <p:nvSpPr>
          <p:cNvPr id="29" name="TextBox 29"/>
          <p:cNvSpPr txBox="1"/>
          <p:nvPr/>
        </p:nvSpPr>
        <p:spPr>
          <a:xfrm>
            <a:off x="3098006" y="4727404"/>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Project Manager </a:t>
            </a:r>
          </a:p>
        </p:txBody>
      </p:sp>
      <p:sp>
        <p:nvSpPr>
          <p:cNvPr id="30" name="TextBox 30"/>
          <p:cNvSpPr txBox="1"/>
          <p:nvPr/>
        </p:nvSpPr>
        <p:spPr>
          <a:xfrm>
            <a:off x="6261669" y="4362483"/>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Huda Ali Alahmadi</a:t>
            </a:r>
          </a:p>
        </p:txBody>
      </p:sp>
      <p:sp>
        <p:nvSpPr>
          <p:cNvPr id="31" name="TextBox 31"/>
          <p:cNvSpPr txBox="1"/>
          <p:nvPr/>
        </p:nvSpPr>
        <p:spPr>
          <a:xfrm>
            <a:off x="6261669" y="4727404"/>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Sponsor </a:t>
            </a:r>
          </a:p>
        </p:txBody>
      </p:sp>
      <p:sp>
        <p:nvSpPr>
          <p:cNvPr id="32" name="TextBox 32"/>
          <p:cNvSpPr txBox="1"/>
          <p:nvPr/>
        </p:nvSpPr>
        <p:spPr>
          <a:xfrm>
            <a:off x="9425332" y="4727404"/>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Programmer</a:t>
            </a:r>
          </a:p>
        </p:txBody>
      </p:sp>
      <p:sp>
        <p:nvSpPr>
          <p:cNvPr id="33" name="TextBox 33"/>
          <p:cNvSpPr txBox="1"/>
          <p:nvPr/>
        </p:nvSpPr>
        <p:spPr>
          <a:xfrm>
            <a:off x="9144000" y="4341268"/>
            <a:ext cx="3670799"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Nadeen Mohammed Alharbi </a:t>
            </a:r>
          </a:p>
        </p:txBody>
      </p:sp>
      <p:sp>
        <p:nvSpPr>
          <p:cNvPr id="34" name="TextBox 34"/>
          <p:cNvSpPr txBox="1"/>
          <p:nvPr/>
        </p:nvSpPr>
        <p:spPr>
          <a:xfrm>
            <a:off x="12588994" y="4727404"/>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Analyst</a:t>
            </a:r>
          </a:p>
        </p:txBody>
      </p:sp>
      <p:sp>
        <p:nvSpPr>
          <p:cNvPr id="35" name="TextBox 35"/>
          <p:cNvSpPr txBox="1"/>
          <p:nvPr/>
        </p:nvSpPr>
        <p:spPr>
          <a:xfrm>
            <a:off x="12814799" y="4369843"/>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Hind Kalid Nahari </a:t>
            </a:r>
          </a:p>
        </p:txBody>
      </p:sp>
      <p:sp>
        <p:nvSpPr>
          <p:cNvPr id="36" name="TextBox 36"/>
          <p:cNvSpPr txBox="1"/>
          <p:nvPr/>
        </p:nvSpPr>
        <p:spPr>
          <a:xfrm>
            <a:off x="1105350" y="7794172"/>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Quality Control </a:t>
            </a:r>
          </a:p>
        </p:txBody>
      </p:sp>
      <p:sp>
        <p:nvSpPr>
          <p:cNvPr id="37" name="TextBox 37"/>
          <p:cNvSpPr txBox="1"/>
          <p:nvPr/>
        </p:nvSpPr>
        <p:spPr>
          <a:xfrm>
            <a:off x="875521" y="7440919"/>
            <a:ext cx="3231117"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Eman Abdullah Alnahdi </a:t>
            </a:r>
          </a:p>
        </p:txBody>
      </p:sp>
      <p:sp>
        <p:nvSpPr>
          <p:cNvPr id="38" name="TextBox 38"/>
          <p:cNvSpPr txBox="1"/>
          <p:nvPr/>
        </p:nvSpPr>
        <p:spPr>
          <a:xfrm>
            <a:off x="4269013" y="7794172"/>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Database Developer </a:t>
            </a:r>
          </a:p>
        </p:txBody>
      </p:sp>
      <p:pic>
        <p:nvPicPr>
          <p:cNvPr id="39" name="Picture 3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97467" y="2350655"/>
            <a:ext cx="1852047" cy="1852047"/>
          </a:xfrm>
          <a:prstGeom prst="rect">
            <a:avLst/>
          </a:prstGeom>
        </p:spPr>
      </p:pic>
      <p:pic>
        <p:nvPicPr>
          <p:cNvPr id="40" name="Picture 4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21446" y="2337713"/>
            <a:ext cx="1852047" cy="1852047"/>
          </a:xfrm>
          <a:prstGeom prst="rect">
            <a:avLst/>
          </a:prstGeom>
        </p:spPr>
      </p:pic>
      <p:pic>
        <p:nvPicPr>
          <p:cNvPr id="41" name="Picture 4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45424" y="2324771"/>
            <a:ext cx="1852047" cy="1852047"/>
          </a:xfrm>
          <a:prstGeom prst="rect">
            <a:avLst/>
          </a:prstGeom>
        </p:spPr>
      </p:pic>
      <p:pic>
        <p:nvPicPr>
          <p:cNvPr id="42" name="Picture 4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9826" y="5417423"/>
            <a:ext cx="1852047" cy="1852047"/>
          </a:xfrm>
          <a:prstGeom prst="rect">
            <a:avLst/>
          </a:prstGeom>
        </p:spPr>
      </p:pic>
      <p:pic>
        <p:nvPicPr>
          <p:cNvPr id="43" name="Picture 4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41149" y="5417423"/>
            <a:ext cx="1852047" cy="1852047"/>
          </a:xfrm>
          <a:prstGeom prst="rect">
            <a:avLst/>
          </a:prstGeom>
        </p:spPr>
      </p:pic>
      <p:pic>
        <p:nvPicPr>
          <p:cNvPr id="44" name="Picture 4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29005" y="2350655"/>
            <a:ext cx="1852047" cy="1852047"/>
          </a:xfrm>
          <a:prstGeom prst="rect">
            <a:avLst/>
          </a:prstGeom>
        </p:spPr>
      </p:pic>
      <p:sp>
        <p:nvSpPr>
          <p:cNvPr id="45" name="TextBox 45"/>
          <p:cNvSpPr txBox="1"/>
          <p:nvPr/>
        </p:nvSpPr>
        <p:spPr>
          <a:xfrm>
            <a:off x="3910051" y="7429240"/>
            <a:ext cx="3231117"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Lama Saleh Alzahrani</a:t>
            </a:r>
            <a:r>
              <a:rPr lang="en-US" sz="1721">
                <a:solidFill>
                  <a:srgbClr val="000000"/>
                </a:solidFill>
                <a:latin typeface="Poppins ExtraBold"/>
              </a:rPr>
              <a:t> </a:t>
            </a:r>
          </a:p>
        </p:txBody>
      </p:sp>
      <p:grpSp>
        <p:nvGrpSpPr>
          <p:cNvPr id="46" name="Group 46"/>
          <p:cNvGrpSpPr/>
          <p:nvPr/>
        </p:nvGrpSpPr>
        <p:grpSpPr>
          <a:xfrm>
            <a:off x="10344078" y="7396103"/>
            <a:ext cx="2840025" cy="445693"/>
            <a:chOff x="0" y="0"/>
            <a:chExt cx="1303723" cy="204597"/>
          </a:xfrm>
        </p:grpSpPr>
        <p:sp>
          <p:nvSpPr>
            <p:cNvPr id="47" name="Freeform 47"/>
            <p:cNvSpPr/>
            <p:nvPr/>
          </p:nvSpPr>
          <p:spPr>
            <a:xfrm>
              <a:off x="0" y="0"/>
              <a:ext cx="1303723" cy="204597"/>
            </a:xfrm>
            <a:custGeom>
              <a:avLst/>
              <a:gdLst/>
              <a:ahLst/>
              <a:cxnLst/>
              <a:rect l="l" t="t" r="r" b="b"/>
              <a:pathLst>
                <a:path w="1303723" h="204597">
                  <a:moveTo>
                    <a:pt x="0" y="0"/>
                  </a:moveTo>
                  <a:lnTo>
                    <a:pt x="1303723" y="0"/>
                  </a:lnTo>
                  <a:lnTo>
                    <a:pt x="1303723" y="204597"/>
                  </a:lnTo>
                  <a:lnTo>
                    <a:pt x="0" y="204597"/>
                  </a:lnTo>
                  <a:close/>
                </a:path>
              </a:pathLst>
            </a:custGeom>
            <a:solidFill>
              <a:srgbClr val="A0D9F6"/>
            </a:solidFill>
          </p:spPr>
          <p:txBody>
            <a:bodyPr/>
            <a:lstStyle/>
            <a:p>
              <a:endParaRPr lang="ar-SA"/>
            </a:p>
          </p:txBody>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49" name="Picture 4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92863" y="5417423"/>
            <a:ext cx="1852047" cy="1852047"/>
          </a:xfrm>
          <a:prstGeom prst="rect">
            <a:avLst/>
          </a:prstGeom>
        </p:spPr>
      </p:pic>
      <p:sp>
        <p:nvSpPr>
          <p:cNvPr id="50" name="TextBox 50"/>
          <p:cNvSpPr txBox="1"/>
          <p:nvPr/>
        </p:nvSpPr>
        <p:spPr>
          <a:xfrm>
            <a:off x="10420727" y="7816031"/>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Co-manager</a:t>
            </a:r>
          </a:p>
        </p:txBody>
      </p:sp>
      <p:sp>
        <p:nvSpPr>
          <p:cNvPr id="51" name="TextBox 51"/>
          <p:cNvSpPr txBox="1"/>
          <p:nvPr/>
        </p:nvSpPr>
        <p:spPr>
          <a:xfrm>
            <a:off x="7112960" y="7429240"/>
            <a:ext cx="3231117"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Sama Majed Almazmomi </a:t>
            </a:r>
          </a:p>
        </p:txBody>
      </p:sp>
      <p:grpSp>
        <p:nvGrpSpPr>
          <p:cNvPr id="52" name="Group 52"/>
          <p:cNvGrpSpPr/>
          <p:nvPr/>
        </p:nvGrpSpPr>
        <p:grpSpPr>
          <a:xfrm>
            <a:off x="13422511" y="7396103"/>
            <a:ext cx="2754300" cy="467553"/>
            <a:chOff x="0" y="0"/>
            <a:chExt cx="1264371" cy="214632"/>
          </a:xfrm>
        </p:grpSpPr>
        <p:sp>
          <p:nvSpPr>
            <p:cNvPr id="53" name="Freeform 53"/>
            <p:cNvSpPr/>
            <p:nvPr/>
          </p:nvSpPr>
          <p:spPr>
            <a:xfrm>
              <a:off x="0" y="0"/>
              <a:ext cx="1264371" cy="214632"/>
            </a:xfrm>
            <a:custGeom>
              <a:avLst/>
              <a:gdLst/>
              <a:ahLst/>
              <a:cxnLst/>
              <a:rect l="l" t="t" r="r" b="b"/>
              <a:pathLst>
                <a:path w="1264371" h="214632">
                  <a:moveTo>
                    <a:pt x="0" y="0"/>
                  </a:moveTo>
                  <a:lnTo>
                    <a:pt x="1264371" y="0"/>
                  </a:lnTo>
                  <a:lnTo>
                    <a:pt x="1264371" y="214632"/>
                  </a:lnTo>
                  <a:lnTo>
                    <a:pt x="0" y="214632"/>
                  </a:lnTo>
                  <a:close/>
                </a:path>
              </a:pathLst>
            </a:custGeom>
            <a:solidFill>
              <a:srgbClr val="A0D9F6"/>
            </a:solidFill>
          </p:spPr>
          <p:txBody>
            <a:bodyPr/>
            <a:lstStyle/>
            <a:p>
              <a:endParaRPr lang="ar-SA"/>
            </a:p>
          </p:txBody>
        </p:sp>
        <p:sp>
          <p:nvSpPr>
            <p:cNvPr id="54" name="TextBox 5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pic>
        <p:nvPicPr>
          <p:cNvPr id="55" name="Picture 5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71297" y="5417423"/>
            <a:ext cx="1852047" cy="1852047"/>
          </a:xfrm>
          <a:prstGeom prst="rect">
            <a:avLst/>
          </a:prstGeom>
        </p:spPr>
      </p:pic>
      <p:sp>
        <p:nvSpPr>
          <p:cNvPr id="56" name="TextBox 56"/>
          <p:cNvSpPr txBox="1"/>
          <p:nvPr/>
        </p:nvSpPr>
        <p:spPr>
          <a:xfrm>
            <a:off x="13499161" y="7816031"/>
            <a:ext cx="2601000"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a:rPr>
              <a:t>Finincal analyst</a:t>
            </a:r>
          </a:p>
        </p:txBody>
      </p:sp>
      <p:sp>
        <p:nvSpPr>
          <p:cNvPr id="57" name="TextBox 57"/>
          <p:cNvSpPr txBox="1"/>
          <p:nvPr/>
        </p:nvSpPr>
        <p:spPr>
          <a:xfrm>
            <a:off x="10191394" y="7451099"/>
            <a:ext cx="3231117"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Nada Salem Binmahfouz</a:t>
            </a:r>
            <a:r>
              <a:rPr lang="en-US" sz="1721">
                <a:solidFill>
                  <a:srgbClr val="000000"/>
                </a:solidFill>
                <a:latin typeface="Poppins ExtraBold"/>
              </a:rPr>
              <a:t> </a:t>
            </a:r>
          </a:p>
        </p:txBody>
      </p:sp>
      <p:sp>
        <p:nvSpPr>
          <p:cNvPr id="58" name="TextBox 58"/>
          <p:cNvSpPr txBox="1"/>
          <p:nvPr/>
        </p:nvSpPr>
        <p:spPr>
          <a:xfrm>
            <a:off x="13184102" y="7440919"/>
            <a:ext cx="3231117" cy="309936"/>
          </a:xfrm>
          <a:prstGeom prst="rect">
            <a:avLst/>
          </a:prstGeom>
        </p:spPr>
        <p:txBody>
          <a:bodyPr lIns="0" tIns="0" rIns="0" bIns="0" rtlCol="0" anchor="t">
            <a:spAutoFit/>
          </a:bodyPr>
          <a:lstStyle/>
          <a:p>
            <a:pPr algn="ctr">
              <a:lnSpc>
                <a:spcPts val="2409"/>
              </a:lnSpc>
            </a:pPr>
            <a:r>
              <a:rPr lang="en-US" sz="1721">
                <a:solidFill>
                  <a:srgbClr val="000000"/>
                </a:solidFill>
                <a:latin typeface="Poppins ExtraBold Bold"/>
              </a:rPr>
              <a:t>Sara Sameer Alnajar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167" b="34105"/>
          <a:stretch>
            <a:fillRect/>
          </a:stretch>
        </p:blipFill>
        <p:spPr>
          <a:xfrm>
            <a:off x="310012" y="1329776"/>
            <a:ext cx="13457222" cy="4596864"/>
          </a:xfrm>
          <a:prstGeom prst="rect">
            <a:avLst/>
          </a:prstGeom>
        </p:spPr>
      </p:pic>
      <p:pic>
        <p:nvPicPr>
          <p:cNvPr id="3" name="Picture 3"/>
          <p:cNvPicPr>
            <a:picLocks noChangeAspect="1"/>
          </p:cNvPicPr>
          <p:nvPr/>
        </p:nvPicPr>
        <p:blipFill>
          <a:blip r:embed="rId3"/>
          <a:srcRect t="7234" r="2165" b="41598"/>
          <a:stretch>
            <a:fillRect/>
          </a:stretch>
        </p:blipFill>
        <p:spPr>
          <a:xfrm>
            <a:off x="4785668" y="5926640"/>
            <a:ext cx="13302690" cy="3913492"/>
          </a:xfrm>
          <a:prstGeom prst="rect">
            <a:avLst/>
          </a:prstGeom>
        </p:spPr>
      </p:pic>
      <p:sp>
        <p:nvSpPr>
          <p:cNvPr id="4" name="TextBox 4"/>
          <p:cNvSpPr txBox="1"/>
          <p:nvPr/>
        </p:nvSpPr>
        <p:spPr>
          <a:xfrm>
            <a:off x="2789820" y="226058"/>
            <a:ext cx="12085141"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Precedence Diagram Method (PDM):</a:t>
            </a:r>
          </a:p>
        </p:txBody>
      </p:sp>
      <p:sp>
        <p:nvSpPr>
          <p:cNvPr id="5" name="TextBox 5"/>
          <p:cNvSpPr txBox="1"/>
          <p:nvPr/>
        </p:nvSpPr>
        <p:spPr>
          <a:xfrm>
            <a:off x="310012" y="2509555"/>
            <a:ext cx="2319040" cy="679450"/>
          </a:xfrm>
          <a:prstGeom prst="rect">
            <a:avLst/>
          </a:prstGeom>
        </p:spPr>
        <p:txBody>
          <a:bodyPr lIns="0" tIns="0" rIns="0" bIns="0" rtlCol="0" anchor="t">
            <a:spAutoFit/>
          </a:bodyPr>
          <a:lstStyle/>
          <a:p>
            <a:pPr algn="ctr">
              <a:lnSpc>
                <a:spcPts val="5599"/>
              </a:lnSpc>
            </a:pPr>
            <a:r>
              <a:rPr lang="en-US" sz="3999">
                <a:solidFill>
                  <a:srgbClr val="6943A4"/>
                </a:solidFill>
                <a:latin typeface="Open Sans Extra Bold"/>
              </a:rPr>
              <a:t>from left</a:t>
            </a:r>
          </a:p>
        </p:txBody>
      </p:sp>
      <p:sp>
        <p:nvSpPr>
          <p:cNvPr id="6" name="TextBox 6"/>
          <p:cNvSpPr txBox="1"/>
          <p:nvPr/>
        </p:nvSpPr>
        <p:spPr>
          <a:xfrm>
            <a:off x="15407815" y="5840915"/>
            <a:ext cx="2680543" cy="688975"/>
          </a:xfrm>
          <a:prstGeom prst="rect">
            <a:avLst/>
          </a:prstGeom>
        </p:spPr>
        <p:txBody>
          <a:bodyPr lIns="0" tIns="0" rIns="0" bIns="0" rtlCol="0" anchor="t">
            <a:spAutoFit/>
          </a:bodyPr>
          <a:lstStyle/>
          <a:p>
            <a:pPr algn="ctr">
              <a:lnSpc>
                <a:spcPts val="5600"/>
              </a:lnSpc>
            </a:pPr>
            <a:r>
              <a:rPr lang="en-US" sz="4000">
                <a:solidFill>
                  <a:srgbClr val="6943A4"/>
                </a:solidFill>
                <a:latin typeface="Open Sans Extra Bold"/>
              </a:rPr>
              <a:t>from right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50602" y="560704"/>
            <a:ext cx="15763577" cy="892177"/>
          </a:xfrm>
          <a:prstGeom prst="rect">
            <a:avLst/>
          </a:prstGeom>
        </p:spPr>
        <p:txBody>
          <a:bodyPr lIns="0" tIns="0" rIns="0" bIns="0" rtlCol="0" anchor="t">
            <a:spAutoFit/>
          </a:bodyPr>
          <a:lstStyle/>
          <a:p>
            <a:pPr algn="ctr">
              <a:lnSpc>
                <a:spcPts val="6999"/>
              </a:lnSpc>
              <a:spcBef>
                <a:spcPct val="0"/>
              </a:spcBef>
            </a:pPr>
            <a:r>
              <a:rPr lang="en-US" sz="4999">
                <a:solidFill>
                  <a:srgbClr val="004AAD"/>
                </a:solidFill>
                <a:latin typeface="Poppins ExtraBold Bold"/>
              </a:rPr>
              <a:t>Staffing Procedure and Plan (HR Management):</a:t>
            </a:r>
          </a:p>
        </p:txBody>
      </p:sp>
      <p:sp>
        <p:nvSpPr>
          <p:cNvPr id="3" name="TextBox 3"/>
          <p:cNvSpPr txBox="1"/>
          <p:nvPr/>
        </p:nvSpPr>
        <p:spPr>
          <a:xfrm>
            <a:off x="1528839" y="2121093"/>
            <a:ext cx="15335353" cy="7749769"/>
          </a:xfrm>
          <a:prstGeom prst="rect">
            <a:avLst/>
          </a:prstGeom>
        </p:spPr>
        <p:txBody>
          <a:bodyPr lIns="0" tIns="0" rIns="0" bIns="0" rtlCol="0" anchor="t">
            <a:spAutoFit/>
          </a:bodyPr>
          <a:lstStyle/>
          <a:p>
            <a:pPr marL="678142" lvl="1" indent="-339071" algn="ctr">
              <a:lnSpc>
                <a:spcPts val="4397"/>
              </a:lnSpc>
              <a:buFont typeface="Arial"/>
              <a:buChar char="•"/>
            </a:pPr>
            <a:r>
              <a:rPr lang="en-US" sz="3141">
                <a:solidFill>
                  <a:srgbClr val="6943A4"/>
                </a:solidFill>
                <a:latin typeface="Poppins ExtraBold"/>
              </a:rPr>
              <a:t>Design and publish a job advertisement that includes all the requirements for a job offer. </a:t>
            </a:r>
          </a:p>
          <a:p>
            <a:pPr algn="ctr">
              <a:lnSpc>
                <a:spcPts val="4397"/>
              </a:lnSpc>
            </a:pPr>
            <a:endParaRPr lang="en-US" sz="3141">
              <a:solidFill>
                <a:srgbClr val="6943A4"/>
              </a:solidFill>
              <a:latin typeface="Poppins ExtraBold"/>
            </a:endParaRPr>
          </a:p>
          <a:p>
            <a:pPr marL="678142" lvl="1" indent="-339071" algn="ctr">
              <a:lnSpc>
                <a:spcPts val="4397"/>
              </a:lnSpc>
              <a:buFont typeface="Arial"/>
              <a:buChar char="•"/>
            </a:pPr>
            <a:r>
              <a:rPr lang="en-US" sz="3141">
                <a:solidFill>
                  <a:srgbClr val="6943A4"/>
                </a:solidFill>
                <a:latin typeface="Poppins ExtraBold"/>
              </a:rPr>
              <a:t>Start receiving and evaluating all CVs based on the job standards. </a:t>
            </a:r>
          </a:p>
          <a:p>
            <a:pPr algn="ctr">
              <a:lnSpc>
                <a:spcPts val="4397"/>
              </a:lnSpc>
            </a:pPr>
            <a:endParaRPr lang="en-US" sz="3141">
              <a:solidFill>
                <a:srgbClr val="6943A4"/>
              </a:solidFill>
              <a:latin typeface="Poppins ExtraBold"/>
            </a:endParaRPr>
          </a:p>
          <a:p>
            <a:pPr marL="678142" lvl="1" indent="-339071" algn="ctr">
              <a:lnSpc>
                <a:spcPts val="4397"/>
              </a:lnSpc>
              <a:buFont typeface="Arial"/>
              <a:buChar char="•"/>
            </a:pPr>
            <a:r>
              <a:rPr lang="en-US" sz="3141">
                <a:solidFill>
                  <a:srgbClr val="6943A4"/>
                </a:solidFill>
                <a:latin typeface="Poppins ExtraBold"/>
              </a:rPr>
              <a:t>Conducting interviews with all job candidates and determining if the applicant needs training. </a:t>
            </a:r>
          </a:p>
          <a:p>
            <a:pPr algn="ctr">
              <a:lnSpc>
                <a:spcPts val="4397"/>
              </a:lnSpc>
            </a:pPr>
            <a:endParaRPr lang="en-US" sz="3141">
              <a:solidFill>
                <a:srgbClr val="6943A4"/>
              </a:solidFill>
              <a:latin typeface="Poppins ExtraBold"/>
            </a:endParaRPr>
          </a:p>
          <a:p>
            <a:pPr marL="678142" lvl="1" indent="-339071" algn="ctr">
              <a:lnSpc>
                <a:spcPts val="4397"/>
              </a:lnSpc>
              <a:buFont typeface="Arial"/>
              <a:buChar char="•"/>
            </a:pPr>
            <a:r>
              <a:rPr lang="en-US" sz="3141">
                <a:solidFill>
                  <a:srgbClr val="6943A4"/>
                </a:solidFill>
                <a:latin typeface="Poppins ExtraBold"/>
              </a:rPr>
              <a:t>Send a job offer to the accepted applicants that includes salary, start date of work and all benefits. </a:t>
            </a:r>
          </a:p>
          <a:p>
            <a:pPr algn="ctr">
              <a:lnSpc>
                <a:spcPts val="4397"/>
              </a:lnSpc>
            </a:pPr>
            <a:endParaRPr lang="en-US" sz="3141">
              <a:solidFill>
                <a:srgbClr val="6943A4"/>
              </a:solidFill>
              <a:latin typeface="Poppins ExtraBold"/>
            </a:endParaRPr>
          </a:p>
          <a:p>
            <a:pPr marL="678142" lvl="1" indent="-339071" algn="ctr">
              <a:lnSpc>
                <a:spcPts val="4397"/>
              </a:lnSpc>
              <a:buFont typeface="Arial"/>
              <a:buChar char="•"/>
            </a:pPr>
            <a:r>
              <a:rPr lang="en-US" sz="3141">
                <a:solidFill>
                  <a:srgbClr val="6943A4"/>
                </a:solidFill>
                <a:latin typeface="Poppins ExtraBold"/>
              </a:rPr>
              <a:t>Signing the job contract and introducing the employees to the work environment. </a:t>
            </a:r>
          </a:p>
          <a:p>
            <a:pPr algn="ctr">
              <a:lnSpc>
                <a:spcPts val="4397"/>
              </a:lnSpc>
            </a:pPr>
            <a:endParaRPr lang="en-US" sz="3141">
              <a:solidFill>
                <a:srgbClr val="6943A4"/>
              </a:solidFill>
              <a:latin typeface="Poppins Extra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652</Words>
  <Application>Microsoft Office PowerPoint</Application>
  <PresentationFormat>Custom</PresentationFormat>
  <Paragraphs>96</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Bukhari Script Bold</vt:lpstr>
      <vt:lpstr>Poppins ExtraBold Bold</vt:lpstr>
      <vt:lpstr>Inter Italics</vt:lpstr>
      <vt:lpstr>Open Sans Extra Bold</vt:lpstr>
      <vt:lpstr>Poppins ExtraBold</vt:lpstr>
      <vt:lpstr>Amasis MT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Innovation in Healthcare Presentation</dc:title>
  <cp:lastModifiedBy>Razan Aref</cp:lastModifiedBy>
  <cp:revision>3</cp:revision>
  <dcterms:created xsi:type="dcterms:W3CDTF">2006-08-16T00:00:00Z</dcterms:created>
  <dcterms:modified xsi:type="dcterms:W3CDTF">2025-01-06T19:08:44Z</dcterms:modified>
  <dc:identifier>DAFQUzGLj7o</dc:identifier>
</cp:coreProperties>
</file>